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70" r:id="rId1"/>
  </p:sldMasterIdLst>
  <p:notesMasterIdLst>
    <p:notesMasterId r:id="rId18"/>
  </p:notes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59" r:id="rId9"/>
    <p:sldId id="260" r:id="rId10"/>
    <p:sldId id="262" r:id="rId11"/>
    <p:sldId id="261" r:id="rId12"/>
    <p:sldId id="263" r:id="rId13"/>
    <p:sldId id="264" r:id="rId14"/>
    <p:sldId id="271" r:id="rId15"/>
    <p:sldId id="265" r:id="rId16"/>
    <p:sldId id="272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7"/>
    <p:restoredTop sz="92835"/>
  </p:normalViewPr>
  <p:slideViewPr>
    <p:cSldViewPr snapToGrid="0" snapToObjects="1">
      <p:cViewPr>
        <p:scale>
          <a:sx n="112" d="100"/>
          <a:sy n="112" d="100"/>
        </p:scale>
        <p:origin x="97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A67568-4875-4458-9A7C-6F4058FD59F5}" type="doc">
      <dgm:prSet loTypeId="urn:microsoft.com/office/officeart/2016/7/layout/LinearBlockProcessNumbered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FDAE7AC-58BD-4CA5-974F-F832E82CEA9A}">
      <dgm:prSet custT="1"/>
      <dgm:spPr/>
      <dgm:t>
        <a:bodyPr/>
        <a:lstStyle/>
        <a:p>
          <a:r>
            <a:rPr lang="it-IT" sz="1400" b="0" i="0" dirty="0"/>
            <a:t>Il complesso e articolato processo di parificazione del bilancio 2016;</a:t>
          </a:r>
          <a:endParaRPr lang="en-US" sz="1400" dirty="0"/>
        </a:p>
      </dgm:t>
    </dgm:pt>
    <dgm:pt modelId="{2B585829-7B4F-4D69-BC7B-70B119321775}" type="parTrans" cxnId="{714AFAC8-E1E7-49F3-B9B2-12A2031D03F5}">
      <dgm:prSet/>
      <dgm:spPr/>
      <dgm:t>
        <a:bodyPr/>
        <a:lstStyle/>
        <a:p>
          <a:endParaRPr lang="en-US"/>
        </a:p>
      </dgm:t>
    </dgm:pt>
    <dgm:pt modelId="{32CE5636-38CF-42CE-9398-2E70BFF9A6D2}" type="sibTrans" cxnId="{714AFAC8-E1E7-49F3-B9B2-12A2031D03F5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C1454296-E017-46BF-90F2-BC880144087C}">
      <dgm:prSet custT="1"/>
      <dgm:spPr/>
      <dgm:t>
        <a:bodyPr/>
        <a:lstStyle/>
        <a:p>
          <a:r>
            <a:rPr lang="it-IT" sz="1300" b="0" i="0" dirty="0"/>
            <a:t>Impugnativa del governo nazionale legge assestamento bilancio (</a:t>
          </a:r>
          <a:r>
            <a:rPr lang="it-IT" sz="1300" b="0" i="0" dirty="0" err="1"/>
            <a:t>L.r</a:t>
          </a:r>
          <a:r>
            <a:rPr lang="it-IT" sz="1300" b="0" i="0" dirty="0"/>
            <a:t>. n. 15 del 2017) e legge finanziaria (</a:t>
          </a:r>
          <a:r>
            <a:rPr lang="it-IT" sz="1300" b="0" i="0" dirty="0" err="1"/>
            <a:t>L.r</a:t>
          </a:r>
          <a:r>
            <a:rPr lang="it-IT" sz="1300" b="0" i="0" dirty="0"/>
            <a:t>. n. 16 del 2017); </a:t>
          </a:r>
          <a:endParaRPr lang="en-US" sz="1300" dirty="0"/>
        </a:p>
      </dgm:t>
    </dgm:pt>
    <dgm:pt modelId="{30AAA14D-FD4F-4E73-9849-0B3A5EF0C8FC}" type="parTrans" cxnId="{F3C548BF-AF8B-415A-AC70-7F2600D8F191}">
      <dgm:prSet/>
      <dgm:spPr/>
      <dgm:t>
        <a:bodyPr/>
        <a:lstStyle/>
        <a:p>
          <a:endParaRPr lang="en-US"/>
        </a:p>
      </dgm:t>
    </dgm:pt>
    <dgm:pt modelId="{0B2BC8AD-B673-4749-89D0-04AEC50A1303}" type="sibTrans" cxnId="{F3C548BF-AF8B-415A-AC70-7F2600D8F191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5BE256DB-9D1C-48BE-AAFC-B326B9C616D7}">
      <dgm:prSet custT="1"/>
      <dgm:spPr/>
      <dgm:t>
        <a:bodyPr/>
        <a:lstStyle/>
        <a:p>
          <a:r>
            <a:rPr lang="it-IT" sz="1400" b="0" i="0" dirty="0"/>
            <a:t>Omessa adozione bilancio consolidato entro la data del 30 settembre </a:t>
          </a:r>
          <a:r>
            <a:rPr lang="it-IT" sz="1400" b="0" i="0" dirty="0" smtClean="0"/>
            <a:t>2017 e mancata redazione stato patrimoniale  e elenco beni da dismettere;</a:t>
          </a:r>
          <a:endParaRPr lang="en-US" sz="1400" dirty="0"/>
        </a:p>
      </dgm:t>
    </dgm:pt>
    <dgm:pt modelId="{5CFA0600-63DD-4C0C-AC4F-782CECC96DE2}" type="parTrans" cxnId="{5FD7EF11-B020-4895-B99B-EE6B20044400}">
      <dgm:prSet/>
      <dgm:spPr/>
      <dgm:t>
        <a:bodyPr/>
        <a:lstStyle/>
        <a:p>
          <a:endParaRPr lang="en-US"/>
        </a:p>
      </dgm:t>
    </dgm:pt>
    <dgm:pt modelId="{19946196-092C-4037-9D20-AB0D7AF64B36}" type="sibTrans" cxnId="{5FD7EF11-B020-4895-B99B-EE6B20044400}">
      <dgm:prSet phldrT="03" phldr="0"/>
      <dgm:spPr/>
      <dgm:t>
        <a:bodyPr/>
        <a:lstStyle/>
        <a:p>
          <a:r>
            <a:rPr lang="en-US" dirty="0"/>
            <a:t>03</a:t>
          </a:r>
        </a:p>
      </dgm:t>
    </dgm:pt>
    <dgm:pt modelId="{1A4B83BE-9FAD-4426-B7C4-34A9DB713FEE}">
      <dgm:prSet custT="1"/>
      <dgm:spPr/>
      <dgm:t>
        <a:bodyPr/>
        <a:lstStyle/>
        <a:p>
          <a:r>
            <a:rPr lang="it-IT" sz="1200" b="0" i="0" dirty="0" smtClean="0"/>
            <a:t>DEFR e bozza finanziaria 2018 incompleti </a:t>
          </a:r>
          <a:r>
            <a:rPr lang="it-IT" sz="1200" b="0" i="0" dirty="0"/>
            <a:t>e </a:t>
          </a:r>
          <a:r>
            <a:rPr lang="it-IT" sz="1200" b="0" i="0" dirty="0" smtClean="0"/>
            <a:t>lacunosi: </a:t>
          </a:r>
          <a:r>
            <a:rPr lang="it-IT" sz="1200" b="0" i="0" dirty="0"/>
            <a:t>copertura opinabile per le annunciate misure di incremento stipendiale per il personale </a:t>
          </a:r>
          <a:r>
            <a:rPr lang="it-IT" sz="1200" b="0" i="0" dirty="0" smtClean="0"/>
            <a:t>e le riduzioni </a:t>
          </a:r>
          <a:r>
            <a:rPr lang="it-IT" sz="1200" b="0" i="0" dirty="0"/>
            <a:t>addizionali 2018;</a:t>
          </a:r>
          <a:endParaRPr lang="en-US" sz="1200" dirty="0"/>
        </a:p>
      </dgm:t>
    </dgm:pt>
    <dgm:pt modelId="{08DEF41D-844C-48F4-8662-2B24612E190D}" type="parTrans" cxnId="{FB8DDAA0-464B-46F9-8CCD-B36632572F74}">
      <dgm:prSet/>
      <dgm:spPr/>
      <dgm:t>
        <a:bodyPr/>
        <a:lstStyle/>
        <a:p>
          <a:endParaRPr lang="en-US"/>
        </a:p>
      </dgm:t>
    </dgm:pt>
    <dgm:pt modelId="{193FFFD0-0A4B-4EBF-B2B9-D4CECE0C46E4}" type="sibTrans" cxnId="{FB8DDAA0-464B-46F9-8CCD-B36632572F74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5DC4E7F7-505B-0B48-8159-31DB63197B21}" type="pres">
      <dgm:prSet presAssocID="{CCA67568-4875-4458-9A7C-6F4058FD59F5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974CAD2-CF36-5745-B5AA-F338F4B8A89C}" type="pres">
      <dgm:prSet presAssocID="{1FDAE7AC-58BD-4CA5-974F-F832E82CEA9A}" presName="compositeNode" presStyleCnt="0">
        <dgm:presLayoutVars>
          <dgm:bulletEnabled val="1"/>
        </dgm:presLayoutVars>
      </dgm:prSet>
      <dgm:spPr/>
    </dgm:pt>
    <dgm:pt modelId="{0D8361D8-FD20-D84F-B654-37CC00A32E76}" type="pres">
      <dgm:prSet presAssocID="{1FDAE7AC-58BD-4CA5-974F-F832E82CEA9A}" presName="bgRect" presStyleLbl="alignNode1" presStyleIdx="0" presStyleCnt="4"/>
      <dgm:spPr/>
      <dgm:t>
        <a:bodyPr/>
        <a:lstStyle/>
        <a:p>
          <a:endParaRPr lang="it-IT"/>
        </a:p>
      </dgm:t>
    </dgm:pt>
    <dgm:pt modelId="{3E2E911E-631B-4840-9D2F-7C6CD85D8662}" type="pres">
      <dgm:prSet presAssocID="{32CE5636-38CF-42CE-9398-2E70BFF9A6D2}" presName="sibTransNodeRect" presStyleLbl="align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07B9792-0509-6D4D-AA63-58DAFAB96CF5}" type="pres">
      <dgm:prSet presAssocID="{1FDAE7AC-58BD-4CA5-974F-F832E82CEA9A}" presName="nodeRect" presStyleLbl="align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DBFB82-B1F4-1A4B-BBB4-FD089FA320BA}" type="pres">
      <dgm:prSet presAssocID="{32CE5636-38CF-42CE-9398-2E70BFF9A6D2}" presName="sibTrans" presStyleCnt="0"/>
      <dgm:spPr/>
    </dgm:pt>
    <dgm:pt modelId="{7AF0B46B-E626-D44C-8FFD-680B4737364F}" type="pres">
      <dgm:prSet presAssocID="{C1454296-E017-46BF-90F2-BC880144087C}" presName="compositeNode" presStyleCnt="0">
        <dgm:presLayoutVars>
          <dgm:bulletEnabled val="1"/>
        </dgm:presLayoutVars>
      </dgm:prSet>
      <dgm:spPr/>
    </dgm:pt>
    <dgm:pt modelId="{CFE2F15D-5933-E441-83E1-9D3575206523}" type="pres">
      <dgm:prSet presAssocID="{C1454296-E017-46BF-90F2-BC880144087C}" presName="bgRect" presStyleLbl="alignNode1" presStyleIdx="1" presStyleCnt="4"/>
      <dgm:spPr/>
      <dgm:t>
        <a:bodyPr/>
        <a:lstStyle/>
        <a:p>
          <a:endParaRPr lang="it-IT"/>
        </a:p>
      </dgm:t>
    </dgm:pt>
    <dgm:pt modelId="{33D715A8-D9DC-8E48-AA42-CD4EDE2327AB}" type="pres">
      <dgm:prSet presAssocID="{0B2BC8AD-B673-4749-89D0-04AEC50A1303}" presName="sibTransNodeRect" presStyleLbl="align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2E8FCC-A272-F146-A5B4-DD5E90F2EB46}" type="pres">
      <dgm:prSet presAssocID="{C1454296-E017-46BF-90F2-BC880144087C}" presName="nodeRect" presStyleLbl="align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CE3F47D-7D3A-5742-A2CE-DE660DF8EAEF}" type="pres">
      <dgm:prSet presAssocID="{0B2BC8AD-B673-4749-89D0-04AEC50A1303}" presName="sibTrans" presStyleCnt="0"/>
      <dgm:spPr/>
    </dgm:pt>
    <dgm:pt modelId="{6096232C-886A-0149-91EE-74521A657513}" type="pres">
      <dgm:prSet presAssocID="{5BE256DB-9D1C-48BE-AAFC-B326B9C616D7}" presName="compositeNode" presStyleCnt="0">
        <dgm:presLayoutVars>
          <dgm:bulletEnabled val="1"/>
        </dgm:presLayoutVars>
      </dgm:prSet>
      <dgm:spPr/>
    </dgm:pt>
    <dgm:pt modelId="{11AB5DC2-87F0-8845-B0D1-B4C104F8141C}" type="pres">
      <dgm:prSet presAssocID="{5BE256DB-9D1C-48BE-AAFC-B326B9C616D7}" presName="bgRect" presStyleLbl="alignNode1" presStyleIdx="2" presStyleCnt="4"/>
      <dgm:spPr/>
      <dgm:t>
        <a:bodyPr/>
        <a:lstStyle/>
        <a:p>
          <a:endParaRPr lang="it-IT"/>
        </a:p>
      </dgm:t>
    </dgm:pt>
    <dgm:pt modelId="{BB322BB5-B5E1-F444-8C04-816C8376D2D0}" type="pres">
      <dgm:prSet presAssocID="{19946196-092C-4037-9D20-AB0D7AF64B36}" presName="sibTransNodeRect" presStyleLbl="align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14294C7-36E0-584D-9112-A172FFA8C6A4}" type="pres">
      <dgm:prSet presAssocID="{5BE256DB-9D1C-48BE-AAFC-B326B9C616D7}" presName="nodeRect" presStyleLbl="align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86F1802-A32C-0C4B-A338-989D765DC575}" type="pres">
      <dgm:prSet presAssocID="{19946196-092C-4037-9D20-AB0D7AF64B36}" presName="sibTrans" presStyleCnt="0"/>
      <dgm:spPr/>
    </dgm:pt>
    <dgm:pt modelId="{93C64B96-A691-1347-B9A0-72E5EDC22587}" type="pres">
      <dgm:prSet presAssocID="{1A4B83BE-9FAD-4426-B7C4-34A9DB713FEE}" presName="compositeNode" presStyleCnt="0">
        <dgm:presLayoutVars>
          <dgm:bulletEnabled val="1"/>
        </dgm:presLayoutVars>
      </dgm:prSet>
      <dgm:spPr/>
    </dgm:pt>
    <dgm:pt modelId="{6CDA26F0-2891-0849-9A68-9A60579E3C00}" type="pres">
      <dgm:prSet presAssocID="{1A4B83BE-9FAD-4426-B7C4-34A9DB713FEE}" presName="bgRect" presStyleLbl="alignNode1" presStyleIdx="3" presStyleCnt="4"/>
      <dgm:spPr/>
      <dgm:t>
        <a:bodyPr/>
        <a:lstStyle/>
        <a:p>
          <a:endParaRPr lang="it-IT"/>
        </a:p>
      </dgm:t>
    </dgm:pt>
    <dgm:pt modelId="{C81133EB-7070-3740-A7D0-941EBEE9F196}" type="pres">
      <dgm:prSet presAssocID="{193FFFD0-0A4B-4EBF-B2B9-D4CECE0C46E4}" presName="sibTransNodeRect" presStyleLbl="align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86C0063-E3F6-B248-AD26-9A8EB2AD71A4}" type="pres">
      <dgm:prSet presAssocID="{1A4B83BE-9FAD-4426-B7C4-34A9DB713FEE}" presName="nodeRect" presStyleLbl="align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B8DDAA0-464B-46F9-8CCD-B36632572F74}" srcId="{CCA67568-4875-4458-9A7C-6F4058FD59F5}" destId="{1A4B83BE-9FAD-4426-B7C4-34A9DB713FEE}" srcOrd="3" destOrd="0" parTransId="{08DEF41D-844C-48F4-8662-2B24612E190D}" sibTransId="{193FFFD0-0A4B-4EBF-B2B9-D4CECE0C46E4}"/>
    <dgm:cxn modelId="{8ECA9E2F-45BF-914A-BBAC-1575DDD3F6A4}" type="presOf" srcId="{C1454296-E017-46BF-90F2-BC880144087C}" destId="{CFE2F15D-5933-E441-83E1-9D3575206523}" srcOrd="0" destOrd="0" presId="urn:microsoft.com/office/officeart/2016/7/layout/LinearBlockProcessNumbered"/>
    <dgm:cxn modelId="{F3C548BF-AF8B-415A-AC70-7F2600D8F191}" srcId="{CCA67568-4875-4458-9A7C-6F4058FD59F5}" destId="{C1454296-E017-46BF-90F2-BC880144087C}" srcOrd="1" destOrd="0" parTransId="{30AAA14D-FD4F-4E73-9849-0B3A5EF0C8FC}" sibTransId="{0B2BC8AD-B673-4749-89D0-04AEC50A1303}"/>
    <dgm:cxn modelId="{BCAD1AB9-9079-4542-BE96-E51103C85194}" type="presOf" srcId="{5BE256DB-9D1C-48BE-AAFC-B326B9C616D7}" destId="{11AB5DC2-87F0-8845-B0D1-B4C104F8141C}" srcOrd="0" destOrd="0" presId="urn:microsoft.com/office/officeart/2016/7/layout/LinearBlockProcessNumbered"/>
    <dgm:cxn modelId="{98976E9A-472A-0149-B7FA-CB0B1E202891}" type="presOf" srcId="{C1454296-E017-46BF-90F2-BC880144087C}" destId="{772E8FCC-A272-F146-A5B4-DD5E90F2EB46}" srcOrd="1" destOrd="0" presId="urn:microsoft.com/office/officeart/2016/7/layout/LinearBlockProcessNumbered"/>
    <dgm:cxn modelId="{8055193A-2A75-EC4C-B241-581DA562536C}" type="presOf" srcId="{19946196-092C-4037-9D20-AB0D7AF64B36}" destId="{BB322BB5-B5E1-F444-8C04-816C8376D2D0}" srcOrd="0" destOrd="0" presId="urn:microsoft.com/office/officeart/2016/7/layout/LinearBlockProcessNumbered"/>
    <dgm:cxn modelId="{27D2B269-0355-ED45-B4B9-CEC0344413B5}" type="presOf" srcId="{193FFFD0-0A4B-4EBF-B2B9-D4CECE0C46E4}" destId="{C81133EB-7070-3740-A7D0-941EBEE9F196}" srcOrd="0" destOrd="0" presId="urn:microsoft.com/office/officeart/2016/7/layout/LinearBlockProcessNumbered"/>
    <dgm:cxn modelId="{6F6E4EC4-81D2-8945-85CC-51098D5FF0E7}" type="presOf" srcId="{1A4B83BE-9FAD-4426-B7C4-34A9DB713FEE}" destId="{786C0063-E3F6-B248-AD26-9A8EB2AD71A4}" srcOrd="1" destOrd="0" presId="urn:microsoft.com/office/officeart/2016/7/layout/LinearBlockProcessNumbered"/>
    <dgm:cxn modelId="{5FD7EF11-B020-4895-B99B-EE6B20044400}" srcId="{CCA67568-4875-4458-9A7C-6F4058FD59F5}" destId="{5BE256DB-9D1C-48BE-AAFC-B326B9C616D7}" srcOrd="2" destOrd="0" parTransId="{5CFA0600-63DD-4C0C-AC4F-782CECC96DE2}" sibTransId="{19946196-092C-4037-9D20-AB0D7AF64B36}"/>
    <dgm:cxn modelId="{312DF987-F8A2-1E46-AF7E-38B1CB2D71E1}" type="presOf" srcId="{5BE256DB-9D1C-48BE-AAFC-B326B9C616D7}" destId="{914294C7-36E0-584D-9112-A172FFA8C6A4}" srcOrd="1" destOrd="0" presId="urn:microsoft.com/office/officeart/2016/7/layout/LinearBlockProcessNumbered"/>
    <dgm:cxn modelId="{E68C5EA3-5641-AB4B-BA3D-E242CB77404B}" type="presOf" srcId="{1A4B83BE-9FAD-4426-B7C4-34A9DB713FEE}" destId="{6CDA26F0-2891-0849-9A68-9A60579E3C00}" srcOrd="0" destOrd="0" presId="urn:microsoft.com/office/officeart/2016/7/layout/LinearBlockProcessNumbered"/>
    <dgm:cxn modelId="{B44A7927-988B-0248-9970-52DA694A989A}" type="presOf" srcId="{CCA67568-4875-4458-9A7C-6F4058FD59F5}" destId="{5DC4E7F7-505B-0B48-8159-31DB63197B21}" srcOrd="0" destOrd="0" presId="urn:microsoft.com/office/officeart/2016/7/layout/LinearBlockProcessNumbered"/>
    <dgm:cxn modelId="{FB5931EA-02F4-474E-83EE-E1A7F5C07933}" type="presOf" srcId="{32CE5636-38CF-42CE-9398-2E70BFF9A6D2}" destId="{3E2E911E-631B-4840-9D2F-7C6CD85D8662}" srcOrd="0" destOrd="0" presId="urn:microsoft.com/office/officeart/2016/7/layout/LinearBlockProcessNumbered"/>
    <dgm:cxn modelId="{C08FFD29-0E1C-B94E-9507-42D899584350}" type="presOf" srcId="{0B2BC8AD-B673-4749-89D0-04AEC50A1303}" destId="{33D715A8-D9DC-8E48-AA42-CD4EDE2327AB}" srcOrd="0" destOrd="0" presId="urn:microsoft.com/office/officeart/2016/7/layout/LinearBlockProcessNumbered"/>
    <dgm:cxn modelId="{714AFAC8-E1E7-49F3-B9B2-12A2031D03F5}" srcId="{CCA67568-4875-4458-9A7C-6F4058FD59F5}" destId="{1FDAE7AC-58BD-4CA5-974F-F832E82CEA9A}" srcOrd="0" destOrd="0" parTransId="{2B585829-7B4F-4D69-BC7B-70B119321775}" sibTransId="{32CE5636-38CF-42CE-9398-2E70BFF9A6D2}"/>
    <dgm:cxn modelId="{2E601770-0BDF-6C46-9888-FBD4639550FD}" type="presOf" srcId="{1FDAE7AC-58BD-4CA5-974F-F832E82CEA9A}" destId="{E07B9792-0509-6D4D-AA63-58DAFAB96CF5}" srcOrd="1" destOrd="0" presId="urn:microsoft.com/office/officeart/2016/7/layout/LinearBlockProcessNumbered"/>
    <dgm:cxn modelId="{5659DEAC-78E4-934C-8FCD-4F25CA484966}" type="presOf" srcId="{1FDAE7AC-58BD-4CA5-974F-F832E82CEA9A}" destId="{0D8361D8-FD20-D84F-B654-37CC00A32E76}" srcOrd="0" destOrd="0" presId="urn:microsoft.com/office/officeart/2016/7/layout/LinearBlockProcessNumbered"/>
    <dgm:cxn modelId="{3A58E538-BC3E-A241-BDA1-A298D47FEAEE}" type="presParOf" srcId="{5DC4E7F7-505B-0B48-8159-31DB63197B21}" destId="{C974CAD2-CF36-5745-B5AA-F338F4B8A89C}" srcOrd="0" destOrd="0" presId="urn:microsoft.com/office/officeart/2016/7/layout/LinearBlockProcessNumbered"/>
    <dgm:cxn modelId="{BE86C0CA-40F5-224E-A2B8-64256E2EB1CF}" type="presParOf" srcId="{C974CAD2-CF36-5745-B5AA-F338F4B8A89C}" destId="{0D8361D8-FD20-D84F-B654-37CC00A32E76}" srcOrd="0" destOrd="0" presId="urn:microsoft.com/office/officeart/2016/7/layout/LinearBlockProcessNumbered"/>
    <dgm:cxn modelId="{430B82D4-70DE-614D-9F45-F3D1289C4850}" type="presParOf" srcId="{C974CAD2-CF36-5745-B5AA-F338F4B8A89C}" destId="{3E2E911E-631B-4840-9D2F-7C6CD85D8662}" srcOrd="1" destOrd="0" presId="urn:microsoft.com/office/officeart/2016/7/layout/LinearBlockProcessNumbered"/>
    <dgm:cxn modelId="{184B2555-F926-CF48-B723-B07F2989C7DB}" type="presParOf" srcId="{C974CAD2-CF36-5745-B5AA-F338F4B8A89C}" destId="{E07B9792-0509-6D4D-AA63-58DAFAB96CF5}" srcOrd="2" destOrd="0" presId="urn:microsoft.com/office/officeart/2016/7/layout/LinearBlockProcessNumbered"/>
    <dgm:cxn modelId="{3DE1AE52-6F06-3D41-BDAE-A94BA249A382}" type="presParOf" srcId="{5DC4E7F7-505B-0B48-8159-31DB63197B21}" destId="{CDDBFB82-B1F4-1A4B-BBB4-FD089FA320BA}" srcOrd="1" destOrd="0" presId="urn:microsoft.com/office/officeart/2016/7/layout/LinearBlockProcessNumbered"/>
    <dgm:cxn modelId="{9A04AE4A-52D8-1940-8366-C32D8D999653}" type="presParOf" srcId="{5DC4E7F7-505B-0B48-8159-31DB63197B21}" destId="{7AF0B46B-E626-D44C-8FFD-680B4737364F}" srcOrd="2" destOrd="0" presId="urn:microsoft.com/office/officeart/2016/7/layout/LinearBlockProcessNumbered"/>
    <dgm:cxn modelId="{BDC1534C-812F-494F-82D8-0034AA5C5EF8}" type="presParOf" srcId="{7AF0B46B-E626-D44C-8FFD-680B4737364F}" destId="{CFE2F15D-5933-E441-83E1-9D3575206523}" srcOrd="0" destOrd="0" presId="urn:microsoft.com/office/officeart/2016/7/layout/LinearBlockProcessNumbered"/>
    <dgm:cxn modelId="{492EC305-B9D1-5B4E-8EAC-2BD9FD267461}" type="presParOf" srcId="{7AF0B46B-E626-D44C-8FFD-680B4737364F}" destId="{33D715A8-D9DC-8E48-AA42-CD4EDE2327AB}" srcOrd="1" destOrd="0" presId="urn:microsoft.com/office/officeart/2016/7/layout/LinearBlockProcessNumbered"/>
    <dgm:cxn modelId="{79BE22C4-5098-3448-B523-E43959482EEF}" type="presParOf" srcId="{7AF0B46B-E626-D44C-8FFD-680B4737364F}" destId="{772E8FCC-A272-F146-A5B4-DD5E90F2EB46}" srcOrd="2" destOrd="0" presId="urn:microsoft.com/office/officeart/2016/7/layout/LinearBlockProcessNumbered"/>
    <dgm:cxn modelId="{81E2615F-14F1-7B4E-80E4-27EF64EAB195}" type="presParOf" srcId="{5DC4E7F7-505B-0B48-8159-31DB63197B21}" destId="{5CE3F47D-7D3A-5742-A2CE-DE660DF8EAEF}" srcOrd="3" destOrd="0" presId="urn:microsoft.com/office/officeart/2016/7/layout/LinearBlockProcessNumbered"/>
    <dgm:cxn modelId="{EC16FA29-780F-B745-B73B-3F1F83706E98}" type="presParOf" srcId="{5DC4E7F7-505B-0B48-8159-31DB63197B21}" destId="{6096232C-886A-0149-91EE-74521A657513}" srcOrd="4" destOrd="0" presId="urn:microsoft.com/office/officeart/2016/7/layout/LinearBlockProcessNumbered"/>
    <dgm:cxn modelId="{684A7DA3-EE04-5B4D-B27C-E919A3FFB246}" type="presParOf" srcId="{6096232C-886A-0149-91EE-74521A657513}" destId="{11AB5DC2-87F0-8845-B0D1-B4C104F8141C}" srcOrd="0" destOrd="0" presId="urn:microsoft.com/office/officeart/2016/7/layout/LinearBlockProcessNumbered"/>
    <dgm:cxn modelId="{D9F95BA7-994D-C442-847C-CFEC2FBCB4CD}" type="presParOf" srcId="{6096232C-886A-0149-91EE-74521A657513}" destId="{BB322BB5-B5E1-F444-8C04-816C8376D2D0}" srcOrd="1" destOrd="0" presId="urn:microsoft.com/office/officeart/2016/7/layout/LinearBlockProcessNumbered"/>
    <dgm:cxn modelId="{211FF179-D5EB-4B4E-90F8-FAE8948C54F2}" type="presParOf" srcId="{6096232C-886A-0149-91EE-74521A657513}" destId="{914294C7-36E0-584D-9112-A172FFA8C6A4}" srcOrd="2" destOrd="0" presId="urn:microsoft.com/office/officeart/2016/7/layout/LinearBlockProcessNumbered"/>
    <dgm:cxn modelId="{108E491F-F22D-5B4F-9DDA-7B19091B07BD}" type="presParOf" srcId="{5DC4E7F7-505B-0B48-8159-31DB63197B21}" destId="{C86F1802-A32C-0C4B-A338-989D765DC575}" srcOrd="5" destOrd="0" presId="urn:microsoft.com/office/officeart/2016/7/layout/LinearBlockProcessNumbered"/>
    <dgm:cxn modelId="{717F6BFD-95A9-644D-82C2-2E2BF14E8427}" type="presParOf" srcId="{5DC4E7F7-505B-0B48-8159-31DB63197B21}" destId="{93C64B96-A691-1347-B9A0-72E5EDC22587}" srcOrd="6" destOrd="0" presId="urn:microsoft.com/office/officeart/2016/7/layout/LinearBlockProcessNumbered"/>
    <dgm:cxn modelId="{851804CE-B390-5D40-9DCF-18A059CAFC87}" type="presParOf" srcId="{93C64B96-A691-1347-B9A0-72E5EDC22587}" destId="{6CDA26F0-2891-0849-9A68-9A60579E3C00}" srcOrd="0" destOrd="0" presId="urn:microsoft.com/office/officeart/2016/7/layout/LinearBlockProcessNumbered"/>
    <dgm:cxn modelId="{250A0C35-7D80-3448-95E2-A2DB835ACAF4}" type="presParOf" srcId="{93C64B96-A691-1347-B9A0-72E5EDC22587}" destId="{C81133EB-7070-3740-A7D0-941EBEE9F196}" srcOrd="1" destOrd="0" presId="urn:microsoft.com/office/officeart/2016/7/layout/LinearBlockProcessNumbered"/>
    <dgm:cxn modelId="{33316C0F-3FA8-F845-BD1F-260B0EF1E7E5}" type="presParOf" srcId="{93C64B96-A691-1347-B9A0-72E5EDC22587}" destId="{786C0063-E3F6-B248-AD26-9A8EB2AD71A4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213BFAB-5BCC-4CE0-AEF6-4D07AE3AE8EE}" type="doc">
      <dgm:prSet loTypeId="urn:microsoft.com/office/officeart/2016/7/layout/BasicLinearProcessNumbered" loCatId="process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B8B19B33-E631-4FF4-85CC-E1E8CD4BBD6E}">
      <dgm:prSet custT="1"/>
      <dgm:spPr/>
      <dgm:t>
        <a:bodyPr/>
        <a:lstStyle/>
        <a:p>
          <a:r>
            <a:rPr lang="it-IT" sz="1350" b="0" i="0" dirty="0"/>
            <a:t>Previsione di competenza al netto di partite di giro, sterilizzazioni entrate e regolazioni contabili: 19,8 </a:t>
          </a:r>
          <a:r>
            <a:rPr lang="it-IT" sz="1350" b="0" i="0" dirty="0" err="1"/>
            <a:t>mld</a:t>
          </a:r>
          <a:r>
            <a:rPr lang="it-IT" sz="1350" b="0" i="0" dirty="0"/>
            <a:t> €;</a:t>
          </a:r>
          <a:endParaRPr lang="en-US" sz="1350" b="0" dirty="0"/>
        </a:p>
      </dgm:t>
    </dgm:pt>
    <dgm:pt modelId="{D06DDB5F-B811-4D49-AE8B-44613B66F50E}" type="parTrans" cxnId="{04B8E5D1-B0D6-44F0-9532-AECD2D855254}">
      <dgm:prSet/>
      <dgm:spPr/>
      <dgm:t>
        <a:bodyPr/>
        <a:lstStyle/>
        <a:p>
          <a:endParaRPr lang="en-US"/>
        </a:p>
      </dgm:t>
    </dgm:pt>
    <dgm:pt modelId="{7650476C-964D-47C6-8C47-CDE83FB15187}" type="sibTrans" cxnId="{04B8E5D1-B0D6-44F0-9532-AECD2D855254}">
      <dgm:prSet phldrT="1" phldr="0"/>
      <dgm:spPr/>
      <dgm:t>
        <a:bodyPr/>
        <a:lstStyle/>
        <a:p>
          <a:r>
            <a:rPr lang="en-US" smtClean="0"/>
            <a:t>1</a:t>
          </a:r>
          <a:endParaRPr lang="en-US"/>
        </a:p>
      </dgm:t>
    </dgm:pt>
    <dgm:pt modelId="{A35C2D51-61B2-4E88-87EB-9EFADE42CCD0}">
      <dgm:prSet custT="1"/>
      <dgm:spPr/>
      <dgm:t>
        <a:bodyPr/>
        <a:lstStyle/>
        <a:p>
          <a:r>
            <a:rPr lang="it-IT" sz="1300" b="0" i="0" dirty="0"/>
            <a:t>Voci di spesa rilevanti: Sanità, Servizi istituzionali, generali e di gestione, fondi e accantonamenti e servizi per conto terzi;</a:t>
          </a:r>
          <a:endParaRPr lang="en-US" sz="1300" dirty="0"/>
        </a:p>
      </dgm:t>
    </dgm:pt>
    <dgm:pt modelId="{3C936B68-A683-4DBA-A668-FD0DC9CD121B}" type="parTrans" cxnId="{D5D31CF0-25F3-45E3-8FB6-D6B7E476A5E0}">
      <dgm:prSet/>
      <dgm:spPr/>
      <dgm:t>
        <a:bodyPr/>
        <a:lstStyle/>
        <a:p>
          <a:endParaRPr lang="en-US"/>
        </a:p>
      </dgm:t>
    </dgm:pt>
    <dgm:pt modelId="{C79AFBB8-2628-4CC3-A793-D1F381B58468}" type="sibTrans" cxnId="{D5D31CF0-25F3-45E3-8FB6-D6B7E476A5E0}">
      <dgm:prSet phldrT="2" phldr="0"/>
      <dgm:spPr/>
      <dgm:t>
        <a:bodyPr/>
        <a:lstStyle/>
        <a:p>
          <a:r>
            <a:rPr lang="en-US" smtClean="0"/>
            <a:t>2</a:t>
          </a:r>
          <a:endParaRPr lang="en-US"/>
        </a:p>
      </dgm:t>
    </dgm:pt>
    <dgm:pt modelId="{BED7AF53-CB09-4977-A1AD-C804E0F302F8}">
      <dgm:prSet custT="1"/>
      <dgm:spPr/>
      <dgm:t>
        <a:bodyPr/>
        <a:lstStyle/>
        <a:p>
          <a:r>
            <a:rPr lang="it-IT" sz="1300" b="0" i="0" dirty="0"/>
            <a:t>I pagamenti presentano scostamenti significativi rispetto alle previsioni ed agli impegni, anche per problemi di liquidità</a:t>
          </a:r>
          <a:r>
            <a:rPr lang="it-IT" sz="1400" b="0" i="0" dirty="0"/>
            <a:t>.</a:t>
          </a:r>
          <a:endParaRPr lang="en-US" sz="1400" dirty="0"/>
        </a:p>
      </dgm:t>
    </dgm:pt>
    <dgm:pt modelId="{3522267D-A5D9-400A-B356-C2C0207CEFDC}" type="parTrans" cxnId="{47B142CF-EC9A-48DF-9436-517C63607B21}">
      <dgm:prSet/>
      <dgm:spPr/>
      <dgm:t>
        <a:bodyPr/>
        <a:lstStyle/>
        <a:p>
          <a:endParaRPr lang="en-US"/>
        </a:p>
      </dgm:t>
    </dgm:pt>
    <dgm:pt modelId="{42E0C449-DBE9-44FD-8C30-E3DAE6DDEABE}" type="sibTrans" cxnId="{47B142CF-EC9A-48DF-9436-517C63607B21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96FCF462-9900-4E0A-A091-D51772E77B56}">
      <dgm:prSet custT="1"/>
      <dgm:spPr/>
      <dgm:t>
        <a:bodyPr/>
        <a:lstStyle/>
        <a:p>
          <a:r>
            <a:rPr lang="it-IT" sz="1100" b="0" i="0" dirty="0"/>
            <a:t>Parte rilevante degli impegni ha carattere di </a:t>
          </a:r>
          <a:r>
            <a:rPr lang="it-IT" sz="1100" b="0" i="0" dirty="0" smtClean="0"/>
            <a:t>rigidità: - sanità </a:t>
          </a:r>
          <a:r>
            <a:rPr lang="it-IT" sz="1100" b="0" i="0" dirty="0"/>
            <a:t>(circa il 58</a:t>
          </a:r>
          <a:r>
            <a:rPr lang="it-IT" sz="1100" b="0" i="0" dirty="0" smtClean="0"/>
            <a:t>%), personale </a:t>
          </a:r>
          <a:r>
            <a:rPr lang="it-IT" sz="1100" b="0" i="0" dirty="0"/>
            <a:t>e </a:t>
          </a:r>
          <a:r>
            <a:rPr lang="it-IT" sz="1100" b="0" i="0" dirty="0" smtClean="0"/>
            <a:t>servizi </a:t>
          </a:r>
          <a:r>
            <a:rPr lang="it-IT" sz="1100" b="0" i="0" dirty="0"/>
            <a:t>generali </a:t>
          </a:r>
          <a:r>
            <a:rPr lang="it-IT" sz="1100" b="0" i="0" dirty="0" smtClean="0"/>
            <a:t>(circa </a:t>
          </a:r>
          <a:r>
            <a:rPr lang="it-IT" sz="1100" b="0" i="0" dirty="0"/>
            <a:t>il 17,2</a:t>
          </a:r>
          <a:r>
            <a:rPr lang="it-IT" sz="1100" b="0" i="0" dirty="0" smtClean="0"/>
            <a:t>%), autonomie </a:t>
          </a:r>
          <a:r>
            <a:rPr lang="it-IT" sz="1100" b="0" i="0" dirty="0"/>
            <a:t>territoriali </a:t>
          </a:r>
          <a:r>
            <a:rPr lang="it-IT" sz="1100" b="0" i="0" dirty="0" smtClean="0"/>
            <a:t>(circa </a:t>
          </a:r>
          <a:r>
            <a:rPr lang="it-IT" sz="1100" b="0" i="0" dirty="0"/>
            <a:t>7,7%) e debito </a:t>
          </a:r>
          <a:r>
            <a:rPr lang="it-IT" sz="1100" b="0" i="0" dirty="0" smtClean="0"/>
            <a:t>pubblico(circa </a:t>
          </a:r>
          <a:r>
            <a:rPr lang="it-IT" sz="1100" b="0" i="0" dirty="0"/>
            <a:t>il 4,5%).</a:t>
          </a:r>
          <a:endParaRPr lang="en-US" sz="1100" dirty="0"/>
        </a:p>
      </dgm:t>
    </dgm:pt>
    <dgm:pt modelId="{DC76B4A9-66A8-48A8-9AA9-CAD5ACC866F9}" type="parTrans" cxnId="{BCF9DEA5-4645-4C73-A966-2718D7082E82}">
      <dgm:prSet/>
      <dgm:spPr/>
      <dgm:t>
        <a:bodyPr/>
        <a:lstStyle/>
        <a:p>
          <a:endParaRPr lang="en-US"/>
        </a:p>
      </dgm:t>
    </dgm:pt>
    <dgm:pt modelId="{9DBC10E2-C9B9-4DCE-87EB-333B09A50897}" type="sibTrans" cxnId="{BCF9DEA5-4645-4C73-A966-2718D7082E82}">
      <dgm:prSet phldrT="4" phldr="0"/>
      <dgm:spPr/>
      <dgm:t>
        <a:bodyPr/>
        <a:lstStyle/>
        <a:p>
          <a:r>
            <a:rPr lang="en-US" dirty="0"/>
            <a:t>4</a:t>
          </a:r>
        </a:p>
      </dgm:t>
    </dgm:pt>
    <dgm:pt modelId="{30ACB695-D204-46CE-A829-D8A2BF1DB67C}">
      <dgm:prSet custT="1"/>
      <dgm:spPr/>
      <dgm:t>
        <a:bodyPr/>
        <a:lstStyle/>
        <a:p>
          <a:r>
            <a:rPr lang="en-US" sz="1200" dirty="0" err="1" smtClean="0"/>
            <a:t>Difetto</a:t>
          </a:r>
          <a:r>
            <a:rPr lang="en-US" sz="1200" dirty="0" smtClean="0"/>
            <a:t> di </a:t>
          </a:r>
          <a:r>
            <a:rPr lang="en-US" sz="1200" dirty="0" err="1" smtClean="0"/>
            <a:t>tempestiva</a:t>
          </a:r>
          <a:r>
            <a:rPr lang="en-US" sz="1200" dirty="0" smtClean="0"/>
            <a:t> </a:t>
          </a:r>
          <a:r>
            <a:rPr lang="en-US" sz="1200" dirty="0" err="1" smtClean="0"/>
            <a:t>comunicazione</a:t>
          </a:r>
          <a:r>
            <a:rPr lang="en-US" sz="1200" dirty="0" smtClean="0"/>
            <a:t> </a:t>
          </a:r>
          <a:r>
            <a:rPr lang="en-US" sz="1200" dirty="0" err="1" smtClean="0"/>
            <a:t>degli</a:t>
          </a:r>
          <a:r>
            <a:rPr lang="en-US" sz="1200" dirty="0" smtClean="0"/>
            <a:t> </a:t>
          </a:r>
          <a:r>
            <a:rPr lang="en-US" sz="1200" dirty="0" err="1" smtClean="0"/>
            <a:t>oneri</a:t>
          </a:r>
          <a:r>
            <a:rPr lang="en-US" sz="1200" dirty="0" smtClean="0"/>
            <a:t> </a:t>
          </a:r>
          <a:r>
            <a:rPr lang="en-US" sz="1200" dirty="0" err="1" smtClean="0"/>
            <a:t>sul</a:t>
          </a:r>
          <a:r>
            <a:rPr lang="en-US" sz="1200" dirty="0" smtClean="0"/>
            <a:t> </a:t>
          </a:r>
          <a:r>
            <a:rPr lang="en-US" sz="1200" dirty="0" err="1" smtClean="0"/>
            <a:t>bilancio</a:t>
          </a:r>
          <a:r>
            <a:rPr lang="en-US" sz="1200" dirty="0" smtClean="0"/>
            <a:t> </a:t>
          </a:r>
          <a:r>
            <a:rPr lang="en-US" sz="1200" dirty="0" err="1" smtClean="0"/>
            <a:t>regionale</a:t>
          </a:r>
          <a:r>
            <a:rPr lang="en-US" sz="1200" dirty="0" smtClean="0"/>
            <a:t> </a:t>
          </a:r>
          <a:r>
            <a:rPr lang="en-US" sz="1200" dirty="0" err="1" smtClean="0"/>
            <a:t>derivanti</a:t>
          </a:r>
          <a:r>
            <a:rPr lang="en-US" sz="1200" dirty="0" smtClean="0"/>
            <a:t> </a:t>
          </a:r>
          <a:r>
            <a:rPr lang="en-US" sz="1200" dirty="0" err="1" smtClean="0"/>
            <a:t>dai</a:t>
          </a:r>
          <a:r>
            <a:rPr lang="en-US" sz="1200" dirty="0" smtClean="0"/>
            <a:t> deficit di </a:t>
          </a:r>
          <a:r>
            <a:rPr lang="en-US" sz="1200" dirty="0" err="1" smtClean="0"/>
            <a:t>società</a:t>
          </a:r>
          <a:r>
            <a:rPr lang="en-US" sz="1200" dirty="0" smtClean="0"/>
            <a:t> </a:t>
          </a:r>
          <a:r>
            <a:rPr lang="en-US" sz="1200" dirty="0" err="1" smtClean="0"/>
            <a:t>partecipate</a:t>
          </a:r>
          <a:r>
            <a:rPr lang="en-US" sz="1200" dirty="0" smtClean="0"/>
            <a:t> </a:t>
          </a:r>
          <a:r>
            <a:rPr lang="en-US" sz="1200" dirty="0" err="1" smtClean="0"/>
            <a:t>ed</a:t>
          </a:r>
          <a:r>
            <a:rPr lang="en-US" sz="1200" dirty="0" smtClean="0"/>
            <a:t> </a:t>
          </a:r>
          <a:r>
            <a:rPr lang="en-US" sz="1200" dirty="0" err="1" smtClean="0"/>
            <a:t>enti</a:t>
          </a:r>
          <a:r>
            <a:rPr lang="en-US" sz="1200" dirty="0" smtClean="0"/>
            <a:t> </a:t>
          </a:r>
          <a:r>
            <a:rPr lang="en-US" sz="1200" dirty="0" err="1" smtClean="0"/>
            <a:t>regionali</a:t>
          </a:r>
          <a:r>
            <a:rPr lang="en-US" sz="1200" dirty="0" smtClean="0"/>
            <a:t> (</a:t>
          </a:r>
          <a:r>
            <a:rPr lang="en-US" sz="1200" dirty="0" err="1" smtClean="0"/>
            <a:t>ulteriori</a:t>
          </a:r>
          <a:r>
            <a:rPr lang="en-US" sz="1200" dirty="0" smtClean="0"/>
            <a:t> </a:t>
          </a:r>
          <a:r>
            <a:rPr lang="en-US" sz="1200" dirty="0" err="1" smtClean="0"/>
            <a:t>oneri</a:t>
          </a:r>
          <a:r>
            <a:rPr lang="en-US" sz="1200" dirty="0" smtClean="0"/>
            <a:t> per circa 5 </a:t>
          </a:r>
          <a:r>
            <a:rPr lang="en-US" sz="1200" dirty="0" err="1" smtClean="0"/>
            <a:t>mln</a:t>
          </a:r>
          <a:r>
            <a:rPr lang="en-US" sz="1200" dirty="0" smtClean="0"/>
            <a:t> €)</a:t>
          </a:r>
          <a:endParaRPr lang="en-US" sz="1200" dirty="0"/>
        </a:p>
      </dgm:t>
    </dgm:pt>
    <dgm:pt modelId="{1A2E6783-DEA7-4CE9-BFA5-08A20C7F5A48}" type="parTrans" cxnId="{E228309F-D7DA-4271-92B8-8E24E0B07698}">
      <dgm:prSet/>
      <dgm:spPr/>
      <dgm:t>
        <a:bodyPr/>
        <a:lstStyle/>
        <a:p>
          <a:endParaRPr lang="it-IT"/>
        </a:p>
      </dgm:t>
    </dgm:pt>
    <dgm:pt modelId="{7ED5C8D6-3095-40E8-B57A-33BDDC428F23}" type="sibTrans" cxnId="{E228309F-D7DA-4271-92B8-8E24E0B07698}">
      <dgm:prSet/>
      <dgm:spPr/>
      <dgm:t>
        <a:bodyPr/>
        <a:lstStyle/>
        <a:p>
          <a:r>
            <a:rPr lang="it-IT" dirty="0" smtClean="0"/>
            <a:t>5</a:t>
          </a:r>
          <a:endParaRPr lang="it-IT" dirty="0"/>
        </a:p>
      </dgm:t>
    </dgm:pt>
    <dgm:pt modelId="{41C57DB0-F776-F44C-9D15-DDA0623F25CB}" type="pres">
      <dgm:prSet presAssocID="{4213BFAB-5BCC-4CE0-AEF6-4D07AE3AE8EE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AD0329F-DCAF-AA4A-82AE-CF4A7AA32012}" type="pres">
      <dgm:prSet presAssocID="{B8B19B33-E631-4FF4-85CC-E1E8CD4BBD6E}" presName="compositeNode" presStyleCnt="0">
        <dgm:presLayoutVars>
          <dgm:bulletEnabled val="1"/>
        </dgm:presLayoutVars>
      </dgm:prSet>
      <dgm:spPr/>
    </dgm:pt>
    <dgm:pt modelId="{BC4698AD-9DF6-914C-ADD8-561E643A02D1}" type="pres">
      <dgm:prSet presAssocID="{B8B19B33-E631-4FF4-85CC-E1E8CD4BBD6E}" presName="bgRect" presStyleLbl="bgAccFollowNode1" presStyleIdx="0" presStyleCnt="5"/>
      <dgm:spPr/>
      <dgm:t>
        <a:bodyPr/>
        <a:lstStyle/>
        <a:p>
          <a:endParaRPr lang="it-IT"/>
        </a:p>
      </dgm:t>
    </dgm:pt>
    <dgm:pt modelId="{75FF3F41-7A40-B34E-AA72-7207A8C3366B}" type="pres">
      <dgm:prSet presAssocID="{7650476C-964D-47C6-8C47-CDE83FB15187}" presName="sibTransNodeCircle" presStyleLbl="alignNode1" presStyleIdx="0" presStyleCnt="10">
        <dgm:presLayoutVars>
          <dgm:chMax val="0"/>
          <dgm:bulletEnabled/>
        </dgm:presLayoutVars>
      </dgm:prSet>
      <dgm:spPr/>
      <dgm:t>
        <a:bodyPr/>
        <a:lstStyle/>
        <a:p>
          <a:endParaRPr lang="it-IT"/>
        </a:p>
      </dgm:t>
    </dgm:pt>
    <dgm:pt modelId="{23E023D8-9A25-5B40-B18A-ACFCDF610695}" type="pres">
      <dgm:prSet presAssocID="{B8B19B33-E631-4FF4-85CC-E1E8CD4BBD6E}" presName="bottomLine" presStyleLbl="alignNode1" presStyleIdx="1" presStyleCnt="10">
        <dgm:presLayoutVars/>
      </dgm:prSet>
      <dgm:spPr/>
    </dgm:pt>
    <dgm:pt modelId="{87340F7E-5D22-6447-86A4-B50022A6A23D}" type="pres">
      <dgm:prSet presAssocID="{B8B19B33-E631-4FF4-85CC-E1E8CD4BBD6E}" presName="nodeText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0648F3-8072-BD42-A8E4-90FF6E87C7AB}" type="pres">
      <dgm:prSet presAssocID="{7650476C-964D-47C6-8C47-CDE83FB15187}" presName="sibTrans" presStyleCnt="0"/>
      <dgm:spPr/>
    </dgm:pt>
    <dgm:pt modelId="{C4165BEC-0E42-7348-A700-D6EDDB1264E9}" type="pres">
      <dgm:prSet presAssocID="{A35C2D51-61B2-4E88-87EB-9EFADE42CCD0}" presName="compositeNode" presStyleCnt="0">
        <dgm:presLayoutVars>
          <dgm:bulletEnabled val="1"/>
        </dgm:presLayoutVars>
      </dgm:prSet>
      <dgm:spPr/>
    </dgm:pt>
    <dgm:pt modelId="{67F0EA6F-3B4D-9D40-B403-B1CC8DB74B2C}" type="pres">
      <dgm:prSet presAssocID="{A35C2D51-61B2-4E88-87EB-9EFADE42CCD0}" presName="bgRect" presStyleLbl="bgAccFollowNode1" presStyleIdx="1" presStyleCnt="5"/>
      <dgm:spPr/>
      <dgm:t>
        <a:bodyPr/>
        <a:lstStyle/>
        <a:p>
          <a:endParaRPr lang="it-IT"/>
        </a:p>
      </dgm:t>
    </dgm:pt>
    <dgm:pt modelId="{38ECA3EE-5979-E742-828F-74F4EFE7919E}" type="pres">
      <dgm:prSet presAssocID="{C79AFBB8-2628-4CC3-A793-D1F381B58468}" presName="sibTransNodeCircle" presStyleLbl="alignNode1" presStyleIdx="2" presStyleCnt="10">
        <dgm:presLayoutVars>
          <dgm:chMax val="0"/>
          <dgm:bulletEnabled/>
        </dgm:presLayoutVars>
      </dgm:prSet>
      <dgm:spPr/>
      <dgm:t>
        <a:bodyPr/>
        <a:lstStyle/>
        <a:p>
          <a:endParaRPr lang="it-IT"/>
        </a:p>
      </dgm:t>
    </dgm:pt>
    <dgm:pt modelId="{47C10BF9-F1A2-3041-94C7-99F29C7BC586}" type="pres">
      <dgm:prSet presAssocID="{A35C2D51-61B2-4E88-87EB-9EFADE42CCD0}" presName="bottomLine" presStyleLbl="alignNode1" presStyleIdx="3" presStyleCnt="10">
        <dgm:presLayoutVars/>
      </dgm:prSet>
      <dgm:spPr/>
    </dgm:pt>
    <dgm:pt modelId="{11AB3656-C833-3144-9F63-6A4D38E61A44}" type="pres">
      <dgm:prSet presAssocID="{A35C2D51-61B2-4E88-87EB-9EFADE42CCD0}" presName="nodeText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9E1DD2-31F3-2147-A46C-2842D3DA8A92}" type="pres">
      <dgm:prSet presAssocID="{C79AFBB8-2628-4CC3-A793-D1F381B58468}" presName="sibTrans" presStyleCnt="0"/>
      <dgm:spPr/>
    </dgm:pt>
    <dgm:pt modelId="{02695552-BE07-FD45-BE8D-C24A78801726}" type="pres">
      <dgm:prSet presAssocID="{BED7AF53-CB09-4977-A1AD-C804E0F302F8}" presName="compositeNode" presStyleCnt="0">
        <dgm:presLayoutVars>
          <dgm:bulletEnabled val="1"/>
        </dgm:presLayoutVars>
      </dgm:prSet>
      <dgm:spPr/>
    </dgm:pt>
    <dgm:pt modelId="{7E6B6EE8-E643-C04A-A38D-E6ACC0B6737E}" type="pres">
      <dgm:prSet presAssocID="{BED7AF53-CB09-4977-A1AD-C804E0F302F8}" presName="bgRect" presStyleLbl="bgAccFollowNode1" presStyleIdx="2" presStyleCnt="5"/>
      <dgm:spPr/>
      <dgm:t>
        <a:bodyPr/>
        <a:lstStyle/>
        <a:p>
          <a:endParaRPr lang="it-IT"/>
        </a:p>
      </dgm:t>
    </dgm:pt>
    <dgm:pt modelId="{D29C6080-C270-DD48-92D7-05F8DE6856FC}" type="pres">
      <dgm:prSet presAssocID="{42E0C449-DBE9-44FD-8C30-E3DAE6DDEABE}" presName="sibTransNodeCircle" presStyleLbl="alignNode1" presStyleIdx="4" presStyleCnt="10">
        <dgm:presLayoutVars>
          <dgm:chMax val="0"/>
          <dgm:bulletEnabled/>
        </dgm:presLayoutVars>
      </dgm:prSet>
      <dgm:spPr/>
      <dgm:t>
        <a:bodyPr/>
        <a:lstStyle/>
        <a:p>
          <a:endParaRPr lang="it-IT"/>
        </a:p>
      </dgm:t>
    </dgm:pt>
    <dgm:pt modelId="{95BD5BA7-D016-4540-B2B6-C22441C4062F}" type="pres">
      <dgm:prSet presAssocID="{BED7AF53-CB09-4977-A1AD-C804E0F302F8}" presName="bottomLine" presStyleLbl="alignNode1" presStyleIdx="5" presStyleCnt="10">
        <dgm:presLayoutVars/>
      </dgm:prSet>
      <dgm:spPr/>
    </dgm:pt>
    <dgm:pt modelId="{878779E0-2257-7C46-8392-FA70F6A3EFC2}" type="pres">
      <dgm:prSet presAssocID="{BED7AF53-CB09-4977-A1AD-C804E0F302F8}" presName="nodeText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C0F2A10-3BA4-7E4E-A208-0A6360C16BE1}" type="pres">
      <dgm:prSet presAssocID="{42E0C449-DBE9-44FD-8C30-E3DAE6DDEABE}" presName="sibTrans" presStyleCnt="0"/>
      <dgm:spPr/>
    </dgm:pt>
    <dgm:pt modelId="{AD500A7B-AD68-0A48-96B1-7F39D8D26F97}" type="pres">
      <dgm:prSet presAssocID="{96FCF462-9900-4E0A-A091-D51772E77B56}" presName="compositeNode" presStyleCnt="0">
        <dgm:presLayoutVars>
          <dgm:bulletEnabled val="1"/>
        </dgm:presLayoutVars>
      </dgm:prSet>
      <dgm:spPr/>
    </dgm:pt>
    <dgm:pt modelId="{EDC94D20-0B03-DD48-95D0-45D65F5BA03C}" type="pres">
      <dgm:prSet presAssocID="{96FCF462-9900-4E0A-A091-D51772E77B56}" presName="bgRect" presStyleLbl="bgAccFollowNode1" presStyleIdx="3" presStyleCnt="5"/>
      <dgm:spPr/>
      <dgm:t>
        <a:bodyPr/>
        <a:lstStyle/>
        <a:p>
          <a:endParaRPr lang="it-IT"/>
        </a:p>
      </dgm:t>
    </dgm:pt>
    <dgm:pt modelId="{165877A8-D3F3-E940-BA21-AFFF94749022}" type="pres">
      <dgm:prSet presAssocID="{9DBC10E2-C9B9-4DCE-87EB-333B09A50897}" presName="sibTransNodeCircle" presStyleLbl="alignNode1" presStyleIdx="6" presStyleCnt="10">
        <dgm:presLayoutVars>
          <dgm:chMax val="0"/>
          <dgm:bulletEnabled/>
        </dgm:presLayoutVars>
      </dgm:prSet>
      <dgm:spPr/>
      <dgm:t>
        <a:bodyPr/>
        <a:lstStyle/>
        <a:p>
          <a:endParaRPr lang="it-IT"/>
        </a:p>
      </dgm:t>
    </dgm:pt>
    <dgm:pt modelId="{11F75CCB-55A8-8C46-9AA3-6382101D2E0F}" type="pres">
      <dgm:prSet presAssocID="{96FCF462-9900-4E0A-A091-D51772E77B56}" presName="bottomLine" presStyleLbl="alignNode1" presStyleIdx="7" presStyleCnt="10">
        <dgm:presLayoutVars/>
      </dgm:prSet>
      <dgm:spPr/>
    </dgm:pt>
    <dgm:pt modelId="{01BC35FE-0202-194D-8036-E4FC973ED8B8}" type="pres">
      <dgm:prSet presAssocID="{96FCF462-9900-4E0A-A091-D51772E77B56}" presName="nodeText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A139501-4D0B-4C1C-BF2D-B56FDD11514D}" type="pres">
      <dgm:prSet presAssocID="{9DBC10E2-C9B9-4DCE-87EB-333B09A50897}" presName="sibTrans" presStyleCnt="0"/>
      <dgm:spPr/>
    </dgm:pt>
    <dgm:pt modelId="{814A601F-D41A-4985-905B-D2F9196F90D6}" type="pres">
      <dgm:prSet presAssocID="{30ACB695-D204-46CE-A829-D8A2BF1DB67C}" presName="compositeNode" presStyleCnt="0">
        <dgm:presLayoutVars>
          <dgm:bulletEnabled val="1"/>
        </dgm:presLayoutVars>
      </dgm:prSet>
      <dgm:spPr/>
    </dgm:pt>
    <dgm:pt modelId="{82D9010F-445B-4019-BDD3-8C2E218EDB31}" type="pres">
      <dgm:prSet presAssocID="{30ACB695-D204-46CE-A829-D8A2BF1DB67C}" presName="bgRect" presStyleLbl="bgAccFollowNode1" presStyleIdx="4" presStyleCnt="5"/>
      <dgm:spPr/>
      <dgm:t>
        <a:bodyPr/>
        <a:lstStyle/>
        <a:p>
          <a:endParaRPr lang="it-IT"/>
        </a:p>
      </dgm:t>
    </dgm:pt>
    <dgm:pt modelId="{F4C561CC-6764-48D0-A861-E75067555289}" type="pres">
      <dgm:prSet presAssocID="{7ED5C8D6-3095-40E8-B57A-33BDDC428F23}" presName="sibTransNodeCircle" presStyleLbl="alignNode1" presStyleIdx="8" presStyleCnt="10">
        <dgm:presLayoutVars>
          <dgm:chMax val="0"/>
          <dgm:bulletEnabled/>
        </dgm:presLayoutVars>
      </dgm:prSet>
      <dgm:spPr/>
      <dgm:t>
        <a:bodyPr/>
        <a:lstStyle/>
        <a:p>
          <a:endParaRPr lang="it-IT"/>
        </a:p>
      </dgm:t>
    </dgm:pt>
    <dgm:pt modelId="{C8CE6D0E-78CE-4882-A3E4-202D5257F951}" type="pres">
      <dgm:prSet presAssocID="{30ACB695-D204-46CE-A829-D8A2BF1DB67C}" presName="bottomLine" presStyleLbl="alignNode1" presStyleIdx="9" presStyleCnt="10">
        <dgm:presLayoutVars/>
      </dgm:prSet>
      <dgm:spPr/>
    </dgm:pt>
    <dgm:pt modelId="{B0C96D33-FC21-4809-83C8-3E8E632A3404}" type="pres">
      <dgm:prSet presAssocID="{30ACB695-D204-46CE-A829-D8A2BF1DB67C}" presName="nodeText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CF9DEA5-4645-4C73-A966-2718D7082E82}" srcId="{4213BFAB-5BCC-4CE0-AEF6-4D07AE3AE8EE}" destId="{96FCF462-9900-4E0A-A091-D51772E77B56}" srcOrd="3" destOrd="0" parTransId="{DC76B4A9-66A8-48A8-9AA9-CAD5ACC866F9}" sibTransId="{9DBC10E2-C9B9-4DCE-87EB-333B09A50897}"/>
    <dgm:cxn modelId="{AA772928-061F-904E-993D-1F1C306BDD16}" type="presOf" srcId="{B8B19B33-E631-4FF4-85CC-E1E8CD4BBD6E}" destId="{87340F7E-5D22-6447-86A4-B50022A6A23D}" srcOrd="1" destOrd="0" presId="urn:microsoft.com/office/officeart/2016/7/layout/BasicLinearProcessNumbered"/>
    <dgm:cxn modelId="{A8A5B6F2-2179-2F48-B9E0-D95B6037A437}" type="presOf" srcId="{42E0C449-DBE9-44FD-8C30-E3DAE6DDEABE}" destId="{D29C6080-C270-DD48-92D7-05F8DE6856FC}" srcOrd="0" destOrd="0" presId="urn:microsoft.com/office/officeart/2016/7/layout/BasicLinearProcessNumbered"/>
    <dgm:cxn modelId="{D14560D5-98FF-6241-BBB9-FCDCA090BAB0}" type="presOf" srcId="{7650476C-964D-47C6-8C47-CDE83FB15187}" destId="{75FF3F41-7A40-B34E-AA72-7207A8C3366B}" srcOrd="0" destOrd="0" presId="urn:microsoft.com/office/officeart/2016/7/layout/BasicLinearProcessNumbered"/>
    <dgm:cxn modelId="{04642B76-30A5-3F4F-8EFC-B999E2150E4B}" type="presOf" srcId="{BED7AF53-CB09-4977-A1AD-C804E0F302F8}" destId="{7E6B6EE8-E643-C04A-A38D-E6ACC0B6737E}" srcOrd="0" destOrd="0" presId="urn:microsoft.com/office/officeart/2016/7/layout/BasicLinearProcessNumbered"/>
    <dgm:cxn modelId="{B80AA791-FD50-4D1D-AE1C-ADCF0FAF9400}" type="presOf" srcId="{30ACB695-D204-46CE-A829-D8A2BF1DB67C}" destId="{82D9010F-445B-4019-BDD3-8C2E218EDB31}" srcOrd="0" destOrd="0" presId="urn:microsoft.com/office/officeart/2016/7/layout/BasicLinearProcessNumbered"/>
    <dgm:cxn modelId="{D5D31CF0-25F3-45E3-8FB6-D6B7E476A5E0}" srcId="{4213BFAB-5BCC-4CE0-AEF6-4D07AE3AE8EE}" destId="{A35C2D51-61B2-4E88-87EB-9EFADE42CCD0}" srcOrd="1" destOrd="0" parTransId="{3C936B68-A683-4DBA-A668-FD0DC9CD121B}" sibTransId="{C79AFBB8-2628-4CC3-A793-D1F381B58468}"/>
    <dgm:cxn modelId="{E228309F-D7DA-4271-92B8-8E24E0B07698}" srcId="{4213BFAB-5BCC-4CE0-AEF6-4D07AE3AE8EE}" destId="{30ACB695-D204-46CE-A829-D8A2BF1DB67C}" srcOrd="4" destOrd="0" parTransId="{1A2E6783-DEA7-4CE9-BFA5-08A20C7F5A48}" sibTransId="{7ED5C8D6-3095-40E8-B57A-33BDDC428F23}"/>
    <dgm:cxn modelId="{4ECCC93C-F44D-034D-88F9-D2D2045097A7}" type="presOf" srcId="{A35C2D51-61B2-4E88-87EB-9EFADE42CCD0}" destId="{67F0EA6F-3B4D-9D40-B403-B1CC8DB74B2C}" srcOrd="0" destOrd="0" presId="urn:microsoft.com/office/officeart/2016/7/layout/BasicLinearProcessNumbered"/>
    <dgm:cxn modelId="{85373D09-CF20-6F46-B9F1-8AE22DBB7663}" type="presOf" srcId="{C79AFBB8-2628-4CC3-A793-D1F381B58468}" destId="{38ECA3EE-5979-E742-828F-74F4EFE7919E}" srcOrd="0" destOrd="0" presId="urn:microsoft.com/office/officeart/2016/7/layout/BasicLinearProcessNumbered"/>
    <dgm:cxn modelId="{C2B259AE-4A73-C04A-8198-7BFD2C8E8CC9}" type="presOf" srcId="{9DBC10E2-C9B9-4DCE-87EB-333B09A50897}" destId="{165877A8-D3F3-E940-BA21-AFFF94749022}" srcOrd="0" destOrd="0" presId="urn:microsoft.com/office/officeart/2016/7/layout/BasicLinearProcessNumbered"/>
    <dgm:cxn modelId="{CCFF1617-3806-E146-88FB-249FA71BBA0C}" type="presOf" srcId="{B8B19B33-E631-4FF4-85CC-E1E8CD4BBD6E}" destId="{BC4698AD-9DF6-914C-ADD8-561E643A02D1}" srcOrd="0" destOrd="0" presId="urn:microsoft.com/office/officeart/2016/7/layout/BasicLinearProcessNumbered"/>
    <dgm:cxn modelId="{47B142CF-EC9A-48DF-9436-517C63607B21}" srcId="{4213BFAB-5BCC-4CE0-AEF6-4D07AE3AE8EE}" destId="{BED7AF53-CB09-4977-A1AD-C804E0F302F8}" srcOrd="2" destOrd="0" parTransId="{3522267D-A5D9-400A-B356-C2C0207CEFDC}" sibTransId="{42E0C449-DBE9-44FD-8C30-E3DAE6DDEABE}"/>
    <dgm:cxn modelId="{E6F41663-82C8-9D45-8067-F6BF11DF6210}" type="presOf" srcId="{96FCF462-9900-4E0A-A091-D51772E77B56}" destId="{EDC94D20-0B03-DD48-95D0-45D65F5BA03C}" srcOrd="0" destOrd="0" presId="urn:microsoft.com/office/officeart/2016/7/layout/BasicLinearProcessNumbered"/>
    <dgm:cxn modelId="{ED444F05-D93E-014F-A52B-6F0F3778B2B3}" type="presOf" srcId="{A35C2D51-61B2-4E88-87EB-9EFADE42CCD0}" destId="{11AB3656-C833-3144-9F63-6A4D38E61A44}" srcOrd="1" destOrd="0" presId="urn:microsoft.com/office/officeart/2016/7/layout/BasicLinearProcessNumbered"/>
    <dgm:cxn modelId="{34E8F3C0-C467-9A4B-A1A8-B5143D81A005}" type="presOf" srcId="{4213BFAB-5BCC-4CE0-AEF6-4D07AE3AE8EE}" destId="{41C57DB0-F776-F44C-9D15-DDA0623F25CB}" srcOrd="0" destOrd="0" presId="urn:microsoft.com/office/officeart/2016/7/layout/BasicLinearProcessNumbered"/>
    <dgm:cxn modelId="{04B8E5D1-B0D6-44F0-9532-AECD2D855254}" srcId="{4213BFAB-5BCC-4CE0-AEF6-4D07AE3AE8EE}" destId="{B8B19B33-E631-4FF4-85CC-E1E8CD4BBD6E}" srcOrd="0" destOrd="0" parTransId="{D06DDB5F-B811-4D49-AE8B-44613B66F50E}" sibTransId="{7650476C-964D-47C6-8C47-CDE83FB15187}"/>
    <dgm:cxn modelId="{86ACE1C4-51B5-46DA-A12A-3B3BAFFD1822}" type="presOf" srcId="{7ED5C8D6-3095-40E8-B57A-33BDDC428F23}" destId="{F4C561CC-6764-48D0-A861-E75067555289}" srcOrd="0" destOrd="0" presId="urn:microsoft.com/office/officeart/2016/7/layout/BasicLinearProcessNumbered"/>
    <dgm:cxn modelId="{786D9CC5-A4DC-664B-8C19-2A60EA46DBCF}" type="presOf" srcId="{96FCF462-9900-4E0A-A091-D51772E77B56}" destId="{01BC35FE-0202-194D-8036-E4FC973ED8B8}" srcOrd="1" destOrd="0" presId="urn:microsoft.com/office/officeart/2016/7/layout/BasicLinearProcessNumbered"/>
    <dgm:cxn modelId="{C19135DF-42BC-7143-B422-D6A42668C332}" type="presOf" srcId="{BED7AF53-CB09-4977-A1AD-C804E0F302F8}" destId="{878779E0-2257-7C46-8392-FA70F6A3EFC2}" srcOrd="1" destOrd="0" presId="urn:microsoft.com/office/officeart/2016/7/layout/BasicLinearProcessNumbered"/>
    <dgm:cxn modelId="{F8866653-E4BF-4FFD-805D-233964CF02E2}" type="presOf" srcId="{30ACB695-D204-46CE-A829-D8A2BF1DB67C}" destId="{B0C96D33-FC21-4809-83C8-3E8E632A3404}" srcOrd="1" destOrd="0" presId="urn:microsoft.com/office/officeart/2016/7/layout/BasicLinearProcessNumbered"/>
    <dgm:cxn modelId="{FD4ADC33-25E0-EC42-AA2E-A1DA7B21B035}" type="presParOf" srcId="{41C57DB0-F776-F44C-9D15-DDA0623F25CB}" destId="{FAD0329F-DCAF-AA4A-82AE-CF4A7AA32012}" srcOrd="0" destOrd="0" presId="urn:microsoft.com/office/officeart/2016/7/layout/BasicLinearProcessNumbered"/>
    <dgm:cxn modelId="{E0FED53D-F91F-6A43-AD5C-48611892957A}" type="presParOf" srcId="{FAD0329F-DCAF-AA4A-82AE-CF4A7AA32012}" destId="{BC4698AD-9DF6-914C-ADD8-561E643A02D1}" srcOrd="0" destOrd="0" presId="urn:microsoft.com/office/officeart/2016/7/layout/BasicLinearProcessNumbered"/>
    <dgm:cxn modelId="{A156EC1F-ED87-1E4B-96AF-86CD06A81A75}" type="presParOf" srcId="{FAD0329F-DCAF-AA4A-82AE-CF4A7AA32012}" destId="{75FF3F41-7A40-B34E-AA72-7207A8C3366B}" srcOrd="1" destOrd="0" presId="urn:microsoft.com/office/officeart/2016/7/layout/BasicLinearProcessNumbered"/>
    <dgm:cxn modelId="{D80201A4-8725-4644-8532-239EB7A09C3E}" type="presParOf" srcId="{FAD0329F-DCAF-AA4A-82AE-CF4A7AA32012}" destId="{23E023D8-9A25-5B40-B18A-ACFCDF610695}" srcOrd="2" destOrd="0" presId="urn:microsoft.com/office/officeart/2016/7/layout/BasicLinearProcessNumbered"/>
    <dgm:cxn modelId="{956F0555-D8F8-F149-8848-12F668ED58ED}" type="presParOf" srcId="{FAD0329F-DCAF-AA4A-82AE-CF4A7AA32012}" destId="{87340F7E-5D22-6447-86A4-B50022A6A23D}" srcOrd="3" destOrd="0" presId="urn:microsoft.com/office/officeart/2016/7/layout/BasicLinearProcessNumbered"/>
    <dgm:cxn modelId="{1F32A668-0EAB-5449-A165-4BD45E12BCD4}" type="presParOf" srcId="{41C57DB0-F776-F44C-9D15-DDA0623F25CB}" destId="{5A0648F3-8072-BD42-A8E4-90FF6E87C7AB}" srcOrd="1" destOrd="0" presId="urn:microsoft.com/office/officeart/2016/7/layout/BasicLinearProcessNumbered"/>
    <dgm:cxn modelId="{223A345E-4BAB-2D4B-A4B6-08EA6918F1E6}" type="presParOf" srcId="{41C57DB0-F776-F44C-9D15-DDA0623F25CB}" destId="{C4165BEC-0E42-7348-A700-D6EDDB1264E9}" srcOrd="2" destOrd="0" presId="urn:microsoft.com/office/officeart/2016/7/layout/BasicLinearProcessNumbered"/>
    <dgm:cxn modelId="{9C9CBAD8-38BB-F34D-8AA8-7DD751F94155}" type="presParOf" srcId="{C4165BEC-0E42-7348-A700-D6EDDB1264E9}" destId="{67F0EA6F-3B4D-9D40-B403-B1CC8DB74B2C}" srcOrd="0" destOrd="0" presId="urn:microsoft.com/office/officeart/2016/7/layout/BasicLinearProcessNumbered"/>
    <dgm:cxn modelId="{E4F84DB1-9506-7D4F-889E-DEC8C84A05B7}" type="presParOf" srcId="{C4165BEC-0E42-7348-A700-D6EDDB1264E9}" destId="{38ECA3EE-5979-E742-828F-74F4EFE7919E}" srcOrd="1" destOrd="0" presId="urn:microsoft.com/office/officeart/2016/7/layout/BasicLinearProcessNumbered"/>
    <dgm:cxn modelId="{744AC857-A0A3-4946-9999-2B8E4E2CA566}" type="presParOf" srcId="{C4165BEC-0E42-7348-A700-D6EDDB1264E9}" destId="{47C10BF9-F1A2-3041-94C7-99F29C7BC586}" srcOrd="2" destOrd="0" presId="urn:microsoft.com/office/officeart/2016/7/layout/BasicLinearProcessNumbered"/>
    <dgm:cxn modelId="{317A602D-534F-B94F-9B5C-C119F3968448}" type="presParOf" srcId="{C4165BEC-0E42-7348-A700-D6EDDB1264E9}" destId="{11AB3656-C833-3144-9F63-6A4D38E61A44}" srcOrd="3" destOrd="0" presId="urn:microsoft.com/office/officeart/2016/7/layout/BasicLinearProcessNumbered"/>
    <dgm:cxn modelId="{BB717A79-07E7-2F47-94D2-0F1D90369650}" type="presParOf" srcId="{41C57DB0-F776-F44C-9D15-DDA0623F25CB}" destId="{889E1DD2-31F3-2147-A46C-2842D3DA8A92}" srcOrd="3" destOrd="0" presId="urn:microsoft.com/office/officeart/2016/7/layout/BasicLinearProcessNumbered"/>
    <dgm:cxn modelId="{603134BF-01A0-3344-A03E-27A730FC61FD}" type="presParOf" srcId="{41C57DB0-F776-F44C-9D15-DDA0623F25CB}" destId="{02695552-BE07-FD45-BE8D-C24A78801726}" srcOrd="4" destOrd="0" presId="urn:microsoft.com/office/officeart/2016/7/layout/BasicLinearProcessNumbered"/>
    <dgm:cxn modelId="{5F08687F-0A28-1942-87B8-D2F10207556E}" type="presParOf" srcId="{02695552-BE07-FD45-BE8D-C24A78801726}" destId="{7E6B6EE8-E643-C04A-A38D-E6ACC0B6737E}" srcOrd="0" destOrd="0" presId="urn:microsoft.com/office/officeart/2016/7/layout/BasicLinearProcessNumbered"/>
    <dgm:cxn modelId="{0B50BC48-3957-7143-BF1C-87BE4CDA2648}" type="presParOf" srcId="{02695552-BE07-FD45-BE8D-C24A78801726}" destId="{D29C6080-C270-DD48-92D7-05F8DE6856FC}" srcOrd="1" destOrd="0" presId="urn:microsoft.com/office/officeart/2016/7/layout/BasicLinearProcessNumbered"/>
    <dgm:cxn modelId="{A395EA02-E960-0B43-B1A7-ECA4B4902758}" type="presParOf" srcId="{02695552-BE07-FD45-BE8D-C24A78801726}" destId="{95BD5BA7-D016-4540-B2B6-C22441C4062F}" srcOrd="2" destOrd="0" presId="urn:microsoft.com/office/officeart/2016/7/layout/BasicLinearProcessNumbered"/>
    <dgm:cxn modelId="{FA356B17-7EED-D143-8D39-248DEF0956BF}" type="presParOf" srcId="{02695552-BE07-FD45-BE8D-C24A78801726}" destId="{878779E0-2257-7C46-8392-FA70F6A3EFC2}" srcOrd="3" destOrd="0" presId="urn:microsoft.com/office/officeart/2016/7/layout/BasicLinearProcessNumbered"/>
    <dgm:cxn modelId="{0E13DE2A-DFCF-F74E-B8B5-1088288D1C52}" type="presParOf" srcId="{41C57DB0-F776-F44C-9D15-DDA0623F25CB}" destId="{7C0F2A10-3BA4-7E4E-A208-0A6360C16BE1}" srcOrd="5" destOrd="0" presId="urn:microsoft.com/office/officeart/2016/7/layout/BasicLinearProcessNumbered"/>
    <dgm:cxn modelId="{F3863CD8-EEA2-7C49-A132-31763D0598A5}" type="presParOf" srcId="{41C57DB0-F776-F44C-9D15-DDA0623F25CB}" destId="{AD500A7B-AD68-0A48-96B1-7F39D8D26F97}" srcOrd="6" destOrd="0" presId="urn:microsoft.com/office/officeart/2016/7/layout/BasicLinearProcessNumbered"/>
    <dgm:cxn modelId="{9700DA71-04E5-2141-B52E-90E9C2A7E882}" type="presParOf" srcId="{AD500A7B-AD68-0A48-96B1-7F39D8D26F97}" destId="{EDC94D20-0B03-DD48-95D0-45D65F5BA03C}" srcOrd="0" destOrd="0" presId="urn:microsoft.com/office/officeart/2016/7/layout/BasicLinearProcessNumbered"/>
    <dgm:cxn modelId="{FD446A7C-031C-574E-A6BC-B163ACE6928A}" type="presParOf" srcId="{AD500A7B-AD68-0A48-96B1-7F39D8D26F97}" destId="{165877A8-D3F3-E940-BA21-AFFF94749022}" srcOrd="1" destOrd="0" presId="urn:microsoft.com/office/officeart/2016/7/layout/BasicLinearProcessNumbered"/>
    <dgm:cxn modelId="{713AF463-49EA-5446-85A5-C8B1F6D6E383}" type="presParOf" srcId="{AD500A7B-AD68-0A48-96B1-7F39D8D26F97}" destId="{11F75CCB-55A8-8C46-9AA3-6382101D2E0F}" srcOrd="2" destOrd="0" presId="urn:microsoft.com/office/officeart/2016/7/layout/BasicLinearProcessNumbered"/>
    <dgm:cxn modelId="{80BA949F-D77C-8D4B-82F9-64E9B6DDF412}" type="presParOf" srcId="{AD500A7B-AD68-0A48-96B1-7F39D8D26F97}" destId="{01BC35FE-0202-194D-8036-E4FC973ED8B8}" srcOrd="3" destOrd="0" presId="urn:microsoft.com/office/officeart/2016/7/layout/BasicLinearProcessNumbered"/>
    <dgm:cxn modelId="{272D39AE-798A-45CD-987C-3776C4C57E1E}" type="presParOf" srcId="{41C57DB0-F776-F44C-9D15-DDA0623F25CB}" destId="{AA139501-4D0B-4C1C-BF2D-B56FDD11514D}" srcOrd="7" destOrd="0" presId="urn:microsoft.com/office/officeart/2016/7/layout/BasicLinearProcessNumbered"/>
    <dgm:cxn modelId="{B442EB59-85B3-4622-878A-65B105C058B7}" type="presParOf" srcId="{41C57DB0-F776-F44C-9D15-DDA0623F25CB}" destId="{814A601F-D41A-4985-905B-D2F9196F90D6}" srcOrd="8" destOrd="0" presId="urn:microsoft.com/office/officeart/2016/7/layout/BasicLinearProcessNumbered"/>
    <dgm:cxn modelId="{542F4CA9-908C-4F79-AB98-3032A34533CE}" type="presParOf" srcId="{814A601F-D41A-4985-905B-D2F9196F90D6}" destId="{82D9010F-445B-4019-BDD3-8C2E218EDB31}" srcOrd="0" destOrd="0" presId="urn:microsoft.com/office/officeart/2016/7/layout/BasicLinearProcessNumbered"/>
    <dgm:cxn modelId="{E9EC2060-CC04-440F-A3C8-DEEB430109A4}" type="presParOf" srcId="{814A601F-D41A-4985-905B-D2F9196F90D6}" destId="{F4C561CC-6764-48D0-A861-E75067555289}" srcOrd="1" destOrd="0" presId="urn:microsoft.com/office/officeart/2016/7/layout/BasicLinearProcessNumbered"/>
    <dgm:cxn modelId="{B6D1744E-0B86-487E-B14E-42503D6D39C0}" type="presParOf" srcId="{814A601F-D41A-4985-905B-D2F9196F90D6}" destId="{C8CE6D0E-78CE-4882-A3E4-202D5257F951}" srcOrd="2" destOrd="0" presId="urn:microsoft.com/office/officeart/2016/7/layout/BasicLinearProcessNumbered"/>
    <dgm:cxn modelId="{6F07A6C6-A2D9-4D50-A1A9-6AA7F5DA634C}" type="presParOf" srcId="{814A601F-D41A-4985-905B-D2F9196F90D6}" destId="{B0C96D33-FC21-4809-83C8-3E8E632A340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8E66826-B050-43BE-A81A-BA75B4DAE206}" type="doc">
      <dgm:prSet loTypeId="urn:microsoft.com/office/officeart/2008/layout/LinedList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A09C2A7F-C4FB-466E-A8C3-9D94342C3F90}">
      <dgm:prSet/>
      <dgm:spPr/>
      <dgm:t>
        <a:bodyPr/>
        <a:lstStyle/>
        <a:p>
          <a:r>
            <a:rPr lang="it-IT" b="1" i="1" dirty="0"/>
            <a:t>Spesa per personale e spesa previdenziale (diretta e indiretta) troppo elevate</a:t>
          </a:r>
          <a:r>
            <a:rPr lang="it-IT" b="0" i="0" dirty="0"/>
            <a:t>: </a:t>
          </a:r>
          <a:r>
            <a:rPr lang="it-IT" b="0" i="0" dirty="0" smtClean="0"/>
            <a:t>stabilizzazioni </a:t>
          </a:r>
          <a:r>
            <a:rPr lang="it-IT" b="0" i="0" dirty="0"/>
            <a:t>e assunzioni </a:t>
          </a:r>
          <a:r>
            <a:rPr lang="it-IT" b="0" i="0" dirty="0" smtClean="0"/>
            <a:t>difficilmente configurabili e </a:t>
          </a:r>
          <a:r>
            <a:rPr lang="it-IT" b="0" i="0" dirty="0"/>
            <a:t>necessari reingegnerizzazione dei processi e digitalizzazione per recupero produttività;</a:t>
          </a:r>
          <a:endParaRPr lang="en-US" dirty="0"/>
        </a:p>
      </dgm:t>
    </dgm:pt>
    <dgm:pt modelId="{870E8A5C-DD42-4335-AA22-BD8065E87F80}" type="parTrans" cxnId="{990B65AF-9553-4D37-B266-E9368FE99042}">
      <dgm:prSet/>
      <dgm:spPr/>
      <dgm:t>
        <a:bodyPr/>
        <a:lstStyle/>
        <a:p>
          <a:endParaRPr lang="en-US"/>
        </a:p>
      </dgm:t>
    </dgm:pt>
    <dgm:pt modelId="{09DF2D39-10EC-4B04-9561-8163670AD0FE}" type="sibTrans" cxnId="{990B65AF-9553-4D37-B266-E9368FE99042}">
      <dgm:prSet phldrT="1" phldr="0"/>
      <dgm:spPr/>
      <dgm:t>
        <a:bodyPr/>
        <a:lstStyle/>
        <a:p>
          <a:endParaRPr lang="it-IT"/>
        </a:p>
      </dgm:t>
    </dgm:pt>
    <dgm:pt modelId="{90A378DD-45A3-4AC1-898B-8EF8016C08C1}">
      <dgm:prSet/>
      <dgm:spPr/>
      <dgm:t>
        <a:bodyPr/>
        <a:lstStyle/>
        <a:p>
          <a:r>
            <a:rPr lang="it-IT" b="1" i="1" dirty="0"/>
            <a:t>Spesa sanitaria</a:t>
          </a:r>
          <a:r>
            <a:rPr lang="it-IT" b="0" i="0" dirty="0"/>
            <a:t>: rilancio processi di monitoraggio del Piano di Rientro, maggiori economie negli acquisti ed efficienze nell’approvvigionamento, miglioramento  LEA attraverso recuperi di produttività;</a:t>
          </a:r>
          <a:endParaRPr lang="en-US" dirty="0"/>
        </a:p>
      </dgm:t>
    </dgm:pt>
    <dgm:pt modelId="{F7375694-A815-492D-9D8A-391CE1182257}" type="parTrans" cxnId="{3BB73F1F-AE9D-4B64-B870-B20AC82C2AE8}">
      <dgm:prSet/>
      <dgm:spPr/>
      <dgm:t>
        <a:bodyPr/>
        <a:lstStyle/>
        <a:p>
          <a:endParaRPr lang="en-US"/>
        </a:p>
      </dgm:t>
    </dgm:pt>
    <dgm:pt modelId="{D9CDD2E9-96B4-461F-9EF2-49E5E009EFC3}" type="sibTrans" cxnId="{3BB73F1F-AE9D-4B64-B870-B20AC82C2AE8}">
      <dgm:prSet phldrT="2" phldr="0"/>
      <dgm:spPr/>
      <dgm:t>
        <a:bodyPr/>
        <a:lstStyle/>
        <a:p>
          <a:endParaRPr lang="it-IT"/>
        </a:p>
      </dgm:t>
    </dgm:pt>
    <dgm:pt modelId="{F5F55A28-62B4-4B61-85E4-10CF7C6ECFE1}">
      <dgm:prSet/>
      <dgm:spPr/>
      <dgm:t>
        <a:bodyPr/>
        <a:lstStyle/>
        <a:p>
          <a:r>
            <a:rPr lang="it-IT" b="1" i="1" dirty="0"/>
            <a:t>Spese enti controllati:</a:t>
          </a:r>
          <a:r>
            <a:rPr lang="it-IT" b="0" i="0" dirty="0"/>
            <a:t> quadro definito situazione </a:t>
          </a:r>
          <a:r>
            <a:rPr lang="it-IT" b="0" i="0" dirty="0" err="1"/>
            <a:t>economico-finaziaria</a:t>
          </a:r>
          <a:r>
            <a:rPr lang="it-IT" b="0" i="0" dirty="0"/>
            <a:t> enti e redazione bilancio consolidato; razionalizzazione spesa e passaggio a visione imprenditoriale dei servizi (efficienza, economicità e trasparenza amministrativa</a:t>
          </a:r>
          <a:r>
            <a:rPr lang="it-IT" b="0" i="0" dirty="0" smtClean="0"/>
            <a:t>);</a:t>
          </a:r>
          <a:endParaRPr lang="en-US" dirty="0"/>
        </a:p>
      </dgm:t>
    </dgm:pt>
    <dgm:pt modelId="{B72A9F0C-2D17-4454-8141-818B8D16EB76}" type="parTrans" cxnId="{711E7828-4271-4132-8D99-26409135628E}">
      <dgm:prSet/>
      <dgm:spPr/>
      <dgm:t>
        <a:bodyPr/>
        <a:lstStyle/>
        <a:p>
          <a:endParaRPr lang="en-US"/>
        </a:p>
      </dgm:t>
    </dgm:pt>
    <dgm:pt modelId="{D9926221-6AFC-4F4B-AE17-4929F0B39A90}" type="sibTrans" cxnId="{711E7828-4271-4132-8D99-26409135628E}">
      <dgm:prSet phldrT="3" phldr="0"/>
      <dgm:spPr/>
      <dgm:t>
        <a:bodyPr/>
        <a:lstStyle/>
        <a:p>
          <a:endParaRPr lang="it-IT"/>
        </a:p>
      </dgm:t>
    </dgm:pt>
    <dgm:pt modelId="{184D0539-13BB-6742-8C2C-395E01C31851}" type="pres">
      <dgm:prSet presAssocID="{98E66826-B050-43BE-A81A-BA75B4DAE20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8F85A6A4-D2B2-6842-959B-808769668C2A}" type="pres">
      <dgm:prSet presAssocID="{A09C2A7F-C4FB-466E-A8C3-9D94342C3F90}" presName="thickLine" presStyleLbl="alignNode1" presStyleIdx="0" presStyleCnt="3"/>
      <dgm:spPr/>
    </dgm:pt>
    <dgm:pt modelId="{F36E81B0-0AC4-684E-8EBC-44B007FB5232}" type="pres">
      <dgm:prSet presAssocID="{A09C2A7F-C4FB-466E-A8C3-9D94342C3F90}" presName="horz1" presStyleCnt="0"/>
      <dgm:spPr/>
    </dgm:pt>
    <dgm:pt modelId="{31F2EB17-F468-4644-99AB-0EFF2B66C423}" type="pres">
      <dgm:prSet presAssocID="{A09C2A7F-C4FB-466E-A8C3-9D94342C3F90}" presName="tx1" presStyleLbl="revTx" presStyleIdx="0" presStyleCnt="3"/>
      <dgm:spPr/>
      <dgm:t>
        <a:bodyPr/>
        <a:lstStyle/>
        <a:p>
          <a:endParaRPr lang="it-IT"/>
        </a:p>
      </dgm:t>
    </dgm:pt>
    <dgm:pt modelId="{B7D2D309-1B16-8F43-BADC-ECF99AAFC5FD}" type="pres">
      <dgm:prSet presAssocID="{A09C2A7F-C4FB-466E-A8C3-9D94342C3F90}" presName="vert1" presStyleCnt="0"/>
      <dgm:spPr/>
    </dgm:pt>
    <dgm:pt modelId="{CE1256A0-BAD7-6A40-BC4E-9AA36A1B7612}" type="pres">
      <dgm:prSet presAssocID="{90A378DD-45A3-4AC1-898B-8EF8016C08C1}" presName="thickLine" presStyleLbl="alignNode1" presStyleIdx="1" presStyleCnt="3"/>
      <dgm:spPr/>
    </dgm:pt>
    <dgm:pt modelId="{C4B72911-DE1C-ED48-856E-49692731267C}" type="pres">
      <dgm:prSet presAssocID="{90A378DD-45A3-4AC1-898B-8EF8016C08C1}" presName="horz1" presStyleCnt="0"/>
      <dgm:spPr/>
    </dgm:pt>
    <dgm:pt modelId="{742FD1A8-91C5-EE4A-97B3-E69433D62034}" type="pres">
      <dgm:prSet presAssocID="{90A378DD-45A3-4AC1-898B-8EF8016C08C1}" presName="tx1" presStyleLbl="revTx" presStyleIdx="1" presStyleCnt="3"/>
      <dgm:spPr/>
      <dgm:t>
        <a:bodyPr/>
        <a:lstStyle/>
        <a:p>
          <a:endParaRPr lang="it-IT"/>
        </a:p>
      </dgm:t>
    </dgm:pt>
    <dgm:pt modelId="{6D8A481A-2828-8F45-A4CC-D1600EC799B6}" type="pres">
      <dgm:prSet presAssocID="{90A378DD-45A3-4AC1-898B-8EF8016C08C1}" presName="vert1" presStyleCnt="0"/>
      <dgm:spPr/>
    </dgm:pt>
    <dgm:pt modelId="{35BD1139-8C03-484A-A233-15508336B186}" type="pres">
      <dgm:prSet presAssocID="{F5F55A28-62B4-4B61-85E4-10CF7C6ECFE1}" presName="thickLine" presStyleLbl="alignNode1" presStyleIdx="2" presStyleCnt="3"/>
      <dgm:spPr/>
    </dgm:pt>
    <dgm:pt modelId="{D2ECFCEE-E7CA-F546-AEBA-86D28674E21D}" type="pres">
      <dgm:prSet presAssocID="{F5F55A28-62B4-4B61-85E4-10CF7C6ECFE1}" presName="horz1" presStyleCnt="0"/>
      <dgm:spPr/>
    </dgm:pt>
    <dgm:pt modelId="{5EC8FAAE-41C7-114E-BDC7-18C856B13D07}" type="pres">
      <dgm:prSet presAssocID="{F5F55A28-62B4-4B61-85E4-10CF7C6ECFE1}" presName="tx1" presStyleLbl="revTx" presStyleIdx="2" presStyleCnt="3"/>
      <dgm:spPr/>
      <dgm:t>
        <a:bodyPr/>
        <a:lstStyle/>
        <a:p>
          <a:endParaRPr lang="it-IT"/>
        </a:p>
      </dgm:t>
    </dgm:pt>
    <dgm:pt modelId="{5ACEC380-FD5C-6C47-B0A0-0D315BF2D930}" type="pres">
      <dgm:prSet presAssocID="{F5F55A28-62B4-4B61-85E4-10CF7C6ECFE1}" presName="vert1" presStyleCnt="0"/>
      <dgm:spPr/>
    </dgm:pt>
  </dgm:ptLst>
  <dgm:cxnLst>
    <dgm:cxn modelId="{80556CEF-5ACB-4B4C-AA56-9CDB96BD5C24}" type="presOf" srcId="{98E66826-B050-43BE-A81A-BA75B4DAE206}" destId="{184D0539-13BB-6742-8C2C-395E01C31851}" srcOrd="0" destOrd="0" presId="urn:microsoft.com/office/officeart/2008/layout/LinedList"/>
    <dgm:cxn modelId="{711E7828-4271-4132-8D99-26409135628E}" srcId="{98E66826-B050-43BE-A81A-BA75B4DAE206}" destId="{F5F55A28-62B4-4B61-85E4-10CF7C6ECFE1}" srcOrd="2" destOrd="0" parTransId="{B72A9F0C-2D17-4454-8141-818B8D16EB76}" sibTransId="{D9926221-6AFC-4F4B-AE17-4929F0B39A90}"/>
    <dgm:cxn modelId="{8CD5B586-2E2C-C742-965A-045CE168F7D7}" type="presOf" srcId="{A09C2A7F-C4FB-466E-A8C3-9D94342C3F90}" destId="{31F2EB17-F468-4644-99AB-0EFF2B66C423}" srcOrd="0" destOrd="0" presId="urn:microsoft.com/office/officeart/2008/layout/LinedList"/>
    <dgm:cxn modelId="{990B65AF-9553-4D37-B266-E9368FE99042}" srcId="{98E66826-B050-43BE-A81A-BA75B4DAE206}" destId="{A09C2A7F-C4FB-466E-A8C3-9D94342C3F90}" srcOrd="0" destOrd="0" parTransId="{870E8A5C-DD42-4335-AA22-BD8065E87F80}" sibTransId="{09DF2D39-10EC-4B04-9561-8163670AD0FE}"/>
    <dgm:cxn modelId="{3BB73F1F-AE9D-4B64-B870-B20AC82C2AE8}" srcId="{98E66826-B050-43BE-A81A-BA75B4DAE206}" destId="{90A378DD-45A3-4AC1-898B-8EF8016C08C1}" srcOrd="1" destOrd="0" parTransId="{F7375694-A815-492D-9D8A-391CE1182257}" sibTransId="{D9CDD2E9-96B4-461F-9EF2-49E5E009EFC3}"/>
    <dgm:cxn modelId="{326B9964-4461-8348-B369-F4BAA1696A52}" type="presOf" srcId="{90A378DD-45A3-4AC1-898B-8EF8016C08C1}" destId="{742FD1A8-91C5-EE4A-97B3-E69433D62034}" srcOrd="0" destOrd="0" presId="urn:microsoft.com/office/officeart/2008/layout/LinedList"/>
    <dgm:cxn modelId="{752734F5-C2E9-0B44-A754-90936D1B9006}" type="presOf" srcId="{F5F55A28-62B4-4B61-85E4-10CF7C6ECFE1}" destId="{5EC8FAAE-41C7-114E-BDC7-18C856B13D07}" srcOrd="0" destOrd="0" presId="urn:microsoft.com/office/officeart/2008/layout/LinedList"/>
    <dgm:cxn modelId="{E4DC29DC-6DF2-1D4E-86D5-30C41BDE19E3}" type="presParOf" srcId="{184D0539-13BB-6742-8C2C-395E01C31851}" destId="{8F85A6A4-D2B2-6842-959B-808769668C2A}" srcOrd="0" destOrd="0" presId="urn:microsoft.com/office/officeart/2008/layout/LinedList"/>
    <dgm:cxn modelId="{A210DE7F-9803-9343-A618-3B6D5E5F6B30}" type="presParOf" srcId="{184D0539-13BB-6742-8C2C-395E01C31851}" destId="{F36E81B0-0AC4-684E-8EBC-44B007FB5232}" srcOrd="1" destOrd="0" presId="urn:microsoft.com/office/officeart/2008/layout/LinedList"/>
    <dgm:cxn modelId="{7CB5E927-84BD-384D-B96B-DFC9A4B3FC46}" type="presParOf" srcId="{F36E81B0-0AC4-684E-8EBC-44B007FB5232}" destId="{31F2EB17-F468-4644-99AB-0EFF2B66C423}" srcOrd="0" destOrd="0" presId="urn:microsoft.com/office/officeart/2008/layout/LinedList"/>
    <dgm:cxn modelId="{DBF708A1-2857-A04F-87BF-F7F0306F3694}" type="presParOf" srcId="{F36E81B0-0AC4-684E-8EBC-44B007FB5232}" destId="{B7D2D309-1B16-8F43-BADC-ECF99AAFC5FD}" srcOrd="1" destOrd="0" presId="urn:microsoft.com/office/officeart/2008/layout/LinedList"/>
    <dgm:cxn modelId="{36142943-B5EE-C842-A494-D74683D6C151}" type="presParOf" srcId="{184D0539-13BB-6742-8C2C-395E01C31851}" destId="{CE1256A0-BAD7-6A40-BC4E-9AA36A1B7612}" srcOrd="2" destOrd="0" presId="urn:microsoft.com/office/officeart/2008/layout/LinedList"/>
    <dgm:cxn modelId="{2297479F-8E20-8A4E-A584-289A55BD77D6}" type="presParOf" srcId="{184D0539-13BB-6742-8C2C-395E01C31851}" destId="{C4B72911-DE1C-ED48-856E-49692731267C}" srcOrd="3" destOrd="0" presId="urn:microsoft.com/office/officeart/2008/layout/LinedList"/>
    <dgm:cxn modelId="{675B8C2F-DD83-A146-86C2-B9041B2DEA57}" type="presParOf" srcId="{C4B72911-DE1C-ED48-856E-49692731267C}" destId="{742FD1A8-91C5-EE4A-97B3-E69433D62034}" srcOrd="0" destOrd="0" presId="urn:microsoft.com/office/officeart/2008/layout/LinedList"/>
    <dgm:cxn modelId="{2C9AC7A1-0CB6-AF4E-B2F6-3DF730D55B43}" type="presParOf" srcId="{C4B72911-DE1C-ED48-856E-49692731267C}" destId="{6D8A481A-2828-8F45-A4CC-D1600EC799B6}" srcOrd="1" destOrd="0" presId="urn:microsoft.com/office/officeart/2008/layout/LinedList"/>
    <dgm:cxn modelId="{97E264E2-60EE-6E4B-BE7D-38B163A2C641}" type="presParOf" srcId="{184D0539-13BB-6742-8C2C-395E01C31851}" destId="{35BD1139-8C03-484A-A233-15508336B186}" srcOrd="4" destOrd="0" presId="urn:microsoft.com/office/officeart/2008/layout/LinedList"/>
    <dgm:cxn modelId="{1EEF98B3-48CD-0E46-9139-23E12CCB9B01}" type="presParOf" srcId="{184D0539-13BB-6742-8C2C-395E01C31851}" destId="{D2ECFCEE-E7CA-F546-AEBA-86D28674E21D}" srcOrd="5" destOrd="0" presId="urn:microsoft.com/office/officeart/2008/layout/LinedList"/>
    <dgm:cxn modelId="{D27972E0-BC51-C74C-BFB8-3F96B977CD8D}" type="presParOf" srcId="{D2ECFCEE-E7CA-F546-AEBA-86D28674E21D}" destId="{5EC8FAAE-41C7-114E-BDC7-18C856B13D07}" srcOrd="0" destOrd="0" presId="urn:microsoft.com/office/officeart/2008/layout/LinedList"/>
    <dgm:cxn modelId="{92C9F791-CF40-5F49-AA84-19D52B55DCA3}" type="presParOf" srcId="{D2ECFCEE-E7CA-F546-AEBA-86D28674E21D}" destId="{5ACEC380-FD5C-6C47-B0A0-0D315BF2D93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79FBA72-5483-4B8F-BBBF-1032551D4453}" type="doc">
      <dgm:prSet loTypeId="urn:microsoft.com/office/officeart/2008/layout/Lin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8C12569-2EAC-450A-9FFF-83D377A021CA}">
      <dgm:prSet/>
      <dgm:spPr/>
      <dgm:t>
        <a:bodyPr/>
        <a:lstStyle/>
        <a:p>
          <a:r>
            <a:rPr lang="it-IT" b="1" i="1"/>
            <a:t>Spesa per enti territoriali: </a:t>
          </a:r>
          <a:r>
            <a:rPr lang="it-IT" b="0" i="0"/>
            <a:t>mappare la titolarità delle funzioni delegate e ristabilire la relativa idonea copertura finanziaria;</a:t>
          </a:r>
          <a:endParaRPr lang="en-US"/>
        </a:p>
      </dgm:t>
    </dgm:pt>
    <dgm:pt modelId="{6022838A-BBDB-4DF9-89B7-1435859208BD}" type="parTrans" cxnId="{A575E834-EF07-4931-875D-89748838EC4B}">
      <dgm:prSet/>
      <dgm:spPr/>
      <dgm:t>
        <a:bodyPr/>
        <a:lstStyle/>
        <a:p>
          <a:endParaRPr lang="en-US"/>
        </a:p>
      </dgm:t>
    </dgm:pt>
    <dgm:pt modelId="{3C4A8949-B63D-4838-A437-53BBE1DEF5C6}" type="sibTrans" cxnId="{A575E834-EF07-4931-875D-89748838EC4B}">
      <dgm:prSet/>
      <dgm:spPr/>
      <dgm:t>
        <a:bodyPr/>
        <a:lstStyle/>
        <a:p>
          <a:endParaRPr lang="en-US"/>
        </a:p>
      </dgm:t>
    </dgm:pt>
    <dgm:pt modelId="{7F11741A-9680-4E58-800C-B7EC68DB87F8}">
      <dgm:prSet/>
      <dgm:spPr/>
      <dgm:t>
        <a:bodyPr/>
        <a:lstStyle/>
        <a:p>
          <a:r>
            <a:rPr lang="it-IT" b="1" i="1" dirty="0"/>
            <a:t>Debito</a:t>
          </a:r>
          <a:r>
            <a:rPr lang="it-IT" b="0" i="0" dirty="0"/>
            <a:t>: è pari a </a:t>
          </a:r>
          <a:r>
            <a:rPr lang="it-IT" b="1" i="0" dirty="0"/>
            <a:t>8.035 mln € </a:t>
          </a:r>
          <a:r>
            <a:rPr lang="it-IT" b="0" i="0" dirty="0"/>
            <a:t>e costa </a:t>
          </a:r>
          <a:r>
            <a:rPr lang="it-IT" b="1" i="0" dirty="0"/>
            <a:t>360,8 mln € annui</a:t>
          </a:r>
          <a:r>
            <a:rPr lang="it-IT" b="0" i="0" dirty="0"/>
            <a:t>. Vanno identificate soluzioni per ridurre l'indebitamento complessivo fuori dalla logica perversa dei tagli lineari imposta dagli accordi con lo Stato;</a:t>
          </a:r>
          <a:endParaRPr lang="en-US" dirty="0"/>
        </a:p>
      </dgm:t>
    </dgm:pt>
    <dgm:pt modelId="{AE511C0D-D015-40BA-BD85-4FF2DA44715A}" type="parTrans" cxnId="{35ABC071-1957-4044-ACFF-C1DD4F514616}">
      <dgm:prSet/>
      <dgm:spPr/>
      <dgm:t>
        <a:bodyPr/>
        <a:lstStyle/>
        <a:p>
          <a:endParaRPr lang="en-US"/>
        </a:p>
      </dgm:t>
    </dgm:pt>
    <dgm:pt modelId="{DEB5F86A-6B25-481F-9D15-CBCC8203043D}" type="sibTrans" cxnId="{35ABC071-1957-4044-ACFF-C1DD4F514616}">
      <dgm:prSet/>
      <dgm:spPr/>
      <dgm:t>
        <a:bodyPr/>
        <a:lstStyle/>
        <a:p>
          <a:endParaRPr lang="en-US"/>
        </a:p>
      </dgm:t>
    </dgm:pt>
    <dgm:pt modelId="{A9CA7317-06E5-4F1B-B29C-7F402F1C5FFE}">
      <dgm:prSet/>
      <dgm:spPr/>
      <dgm:t>
        <a:bodyPr/>
        <a:lstStyle/>
        <a:p>
          <a:r>
            <a:rPr lang="it-IT" b="1" i="1" dirty="0"/>
            <a:t>Debiti fuori bilancio</a:t>
          </a:r>
          <a:r>
            <a:rPr lang="it-IT" b="0" i="0" dirty="0"/>
            <a:t>: </a:t>
          </a:r>
          <a:r>
            <a:rPr lang="it-IT" b="1" i="0" dirty="0" smtClean="0"/>
            <a:t>120 mln €</a:t>
          </a:r>
          <a:r>
            <a:rPr lang="it-IT" b="0" i="0" dirty="0" smtClean="0"/>
            <a:t>: </a:t>
          </a:r>
          <a:r>
            <a:rPr lang="it-IT" b="1" i="0" dirty="0" smtClean="0"/>
            <a:t>43,9 </a:t>
          </a:r>
          <a:r>
            <a:rPr lang="it-IT" b="1" i="0" dirty="0"/>
            <a:t>mln </a:t>
          </a:r>
          <a:r>
            <a:rPr lang="it-IT" b="1" i="0" dirty="0" smtClean="0"/>
            <a:t>€ </a:t>
          </a:r>
          <a:r>
            <a:rPr lang="it-IT" b="0" i="0" dirty="0" smtClean="0"/>
            <a:t>già pronti per delibera ARS, </a:t>
          </a:r>
          <a:r>
            <a:rPr lang="it-IT" b="1" i="0" dirty="0" smtClean="0"/>
            <a:t>47 mln € </a:t>
          </a:r>
          <a:r>
            <a:rPr lang="it-IT" b="0" i="0" dirty="0" smtClean="0"/>
            <a:t>a seguito di </a:t>
          </a:r>
          <a:r>
            <a:rPr lang="it-IT" b="0" i="0" dirty="0" err="1" smtClean="0"/>
            <a:t>decertificazione</a:t>
          </a:r>
          <a:r>
            <a:rPr lang="it-IT" b="0" i="0" dirty="0" smtClean="0"/>
            <a:t> fondi europei, </a:t>
          </a:r>
          <a:r>
            <a:rPr lang="it-IT" b="1" i="0" dirty="0" smtClean="0"/>
            <a:t>30 mln €</a:t>
          </a:r>
          <a:r>
            <a:rPr lang="it-IT" b="0" i="0" dirty="0" smtClean="0"/>
            <a:t> in corso di definizione di istruttoria. </a:t>
          </a:r>
          <a:r>
            <a:rPr lang="it-IT" b="0" i="0" dirty="0"/>
            <a:t>Contrasto alla formazione di debiti in assenza di impegni con individuazione dei responsabili di fenomeni di cattiva amministrazione.</a:t>
          </a:r>
          <a:endParaRPr lang="en-US" dirty="0"/>
        </a:p>
      </dgm:t>
    </dgm:pt>
    <dgm:pt modelId="{E6DEBA22-B651-4F5D-9573-EF354703C284}" type="parTrans" cxnId="{664A0E29-76E8-4299-B51B-4F3A88A224B1}">
      <dgm:prSet/>
      <dgm:spPr/>
      <dgm:t>
        <a:bodyPr/>
        <a:lstStyle/>
        <a:p>
          <a:endParaRPr lang="en-US"/>
        </a:p>
      </dgm:t>
    </dgm:pt>
    <dgm:pt modelId="{5A3A4AE3-F70F-4217-B725-3934EF8A64DF}" type="sibTrans" cxnId="{664A0E29-76E8-4299-B51B-4F3A88A224B1}">
      <dgm:prSet/>
      <dgm:spPr/>
      <dgm:t>
        <a:bodyPr/>
        <a:lstStyle/>
        <a:p>
          <a:endParaRPr lang="en-US"/>
        </a:p>
      </dgm:t>
    </dgm:pt>
    <dgm:pt modelId="{46CDFD0A-8430-984C-B252-A50A1E0A713C}" type="pres">
      <dgm:prSet presAssocID="{779FBA72-5483-4B8F-BBBF-1032551D445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21B36245-29B1-3240-B932-905AF8E2B02A}" type="pres">
      <dgm:prSet presAssocID="{78C12569-2EAC-450A-9FFF-83D377A021CA}" presName="thickLine" presStyleLbl="alignNode1" presStyleIdx="0" presStyleCnt="3"/>
      <dgm:spPr/>
    </dgm:pt>
    <dgm:pt modelId="{B2BA7B02-040A-A14E-8DD3-E7331AC74BF9}" type="pres">
      <dgm:prSet presAssocID="{78C12569-2EAC-450A-9FFF-83D377A021CA}" presName="horz1" presStyleCnt="0"/>
      <dgm:spPr/>
    </dgm:pt>
    <dgm:pt modelId="{DBA611DE-3C6F-AE41-9D0D-39DE9EDDCC5D}" type="pres">
      <dgm:prSet presAssocID="{78C12569-2EAC-450A-9FFF-83D377A021CA}" presName="tx1" presStyleLbl="revTx" presStyleIdx="0" presStyleCnt="3"/>
      <dgm:spPr/>
      <dgm:t>
        <a:bodyPr/>
        <a:lstStyle/>
        <a:p>
          <a:endParaRPr lang="it-IT"/>
        </a:p>
      </dgm:t>
    </dgm:pt>
    <dgm:pt modelId="{EFAD2E9A-509D-8643-84E0-9164962CAE85}" type="pres">
      <dgm:prSet presAssocID="{78C12569-2EAC-450A-9FFF-83D377A021CA}" presName="vert1" presStyleCnt="0"/>
      <dgm:spPr/>
    </dgm:pt>
    <dgm:pt modelId="{AE9B1969-375E-2C44-9D32-F6F66C435594}" type="pres">
      <dgm:prSet presAssocID="{7F11741A-9680-4E58-800C-B7EC68DB87F8}" presName="thickLine" presStyleLbl="alignNode1" presStyleIdx="1" presStyleCnt="3"/>
      <dgm:spPr/>
    </dgm:pt>
    <dgm:pt modelId="{D3A4B6A7-F1A1-F94A-89BD-45CAE977E18F}" type="pres">
      <dgm:prSet presAssocID="{7F11741A-9680-4E58-800C-B7EC68DB87F8}" presName="horz1" presStyleCnt="0"/>
      <dgm:spPr/>
    </dgm:pt>
    <dgm:pt modelId="{CCC82527-2F19-3946-8820-824826AA6D0F}" type="pres">
      <dgm:prSet presAssocID="{7F11741A-9680-4E58-800C-B7EC68DB87F8}" presName="tx1" presStyleLbl="revTx" presStyleIdx="1" presStyleCnt="3"/>
      <dgm:spPr/>
      <dgm:t>
        <a:bodyPr/>
        <a:lstStyle/>
        <a:p>
          <a:endParaRPr lang="it-IT"/>
        </a:p>
      </dgm:t>
    </dgm:pt>
    <dgm:pt modelId="{8DA9F60F-BD14-0F4F-AD6C-613F3EAD5D9B}" type="pres">
      <dgm:prSet presAssocID="{7F11741A-9680-4E58-800C-B7EC68DB87F8}" presName="vert1" presStyleCnt="0"/>
      <dgm:spPr/>
    </dgm:pt>
    <dgm:pt modelId="{134E11AA-45B2-ED42-AE1F-2D78996A3E1F}" type="pres">
      <dgm:prSet presAssocID="{A9CA7317-06E5-4F1B-B29C-7F402F1C5FFE}" presName="thickLine" presStyleLbl="alignNode1" presStyleIdx="2" presStyleCnt="3"/>
      <dgm:spPr/>
    </dgm:pt>
    <dgm:pt modelId="{E76E8140-6958-C64B-9203-8B7466289642}" type="pres">
      <dgm:prSet presAssocID="{A9CA7317-06E5-4F1B-B29C-7F402F1C5FFE}" presName="horz1" presStyleCnt="0"/>
      <dgm:spPr/>
    </dgm:pt>
    <dgm:pt modelId="{351999BE-8DFE-1642-AE24-C229A42C7181}" type="pres">
      <dgm:prSet presAssocID="{A9CA7317-06E5-4F1B-B29C-7F402F1C5FFE}" presName="tx1" presStyleLbl="revTx" presStyleIdx="2" presStyleCnt="3"/>
      <dgm:spPr/>
      <dgm:t>
        <a:bodyPr/>
        <a:lstStyle/>
        <a:p>
          <a:endParaRPr lang="it-IT"/>
        </a:p>
      </dgm:t>
    </dgm:pt>
    <dgm:pt modelId="{32CBC48C-4AE5-454B-BD8E-77E07CB1C854}" type="pres">
      <dgm:prSet presAssocID="{A9CA7317-06E5-4F1B-B29C-7F402F1C5FFE}" presName="vert1" presStyleCnt="0"/>
      <dgm:spPr/>
    </dgm:pt>
  </dgm:ptLst>
  <dgm:cxnLst>
    <dgm:cxn modelId="{26675CA2-F12C-E443-8F49-12B626C68DE4}" type="presOf" srcId="{779FBA72-5483-4B8F-BBBF-1032551D4453}" destId="{46CDFD0A-8430-984C-B252-A50A1E0A713C}" srcOrd="0" destOrd="0" presId="urn:microsoft.com/office/officeart/2008/layout/LinedList"/>
    <dgm:cxn modelId="{802D926B-CFA4-A94B-9398-F3AFD45E0E58}" type="presOf" srcId="{78C12569-2EAC-450A-9FFF-83D377A021CA}" destId="{DBA611DE-3C6F-AE41-9D0D-39DE9EDDCC5D}" srcOrd="0" destOrd="0" presId="urn:microsoft.com/office/officeart/2008/layout/LinedList"/>
    <dgm:cxn modelId="{664A0E29-76E8-4299-B51B-4F3A88A224B1}" srcId="{779FBA72-5483-4B8F-BBBF-1032551D4453}" destId="{A9CA7317-06E5-4F1B-B29C-7F402F1C5FFE}" srcOrd="2" destOrd="0" parTransId="{E6DEBA22-B651-4F5D-9573-EF354703C284}" sibTransId="{5A3A4AE3-F70F-4217-B725-3934EF8A64DF}"/>
    <dgm:cxn modelId="{A575E834-EF07-4931-875D-89748838EC4B}" srcId="{779FBA72-5483-4B8F-BBBF-1032551D4453}" destId="{78C12569-2EAC-450A-9FFF-83D377A021CA}" srcOrd="0" destOrd="0" parTransId="{6022838A-BBDB-4DF9-89B7-1435859208BD}" sibTransId="{3C4A8949-B63D-4838-A437-53BBE1DEF5C6}"/>
    <dgm:cxn modelId="{35ABC071-1957-4044-ACFF-C1DD4F514616}" srcId="{779FBA72-5483-4B8F-BBBF-1032551D4453}" destId="{7F11741A-9680-4E58-800C-B7EC68DB87F8}" srcOrd="1" destOrd="0" parTransId="{AE511C0D-D015-40BA-BD85-4FF2DA44715A}" sibTransId="{DEB5F86A-6B25-481F-9D15-CBCC8203043D}"/>
    <dgm:cxn modelId="{422A2FBB-62E5-5042-B6A7-B665049431A4}" type="presOf" srcId="{A9CA7317-06E5-4F1B-B29C-7F402F1C5FFE}" destId="{351999BE-8DFE-1642-AE24-C229A42C7181}" srcOrd="0" destOrd="0" presId="urn:microsoft.com/office/officeart/2008/layout/LinedList"/>
    <dgm:cxn modelId="{AC965BE2-A9BB-6545-8BA1-0500B6E38596}" type="presOf" srcId="{7F11741A-9680-4E58-800C-B7EC68DB87F8}" destId="{CCC82527-2F19-3946-8820-824826AA6D0F}" srcOrd="0" destOrd="0" presId="urn:microsoft.com/office/officeart/2008/layout/LinedList"/>
    <dgm:cxn modelId="{374B73F0-5FB3-0F47-AC11-C2C0ECB7E5A1}" type="presParOf" srcId="{46CDFD0A-8430-984C-B252-A50A1E0A713C}" destId="{21B36245-29B1-3240-B932-905AF8E2B02A}" srcOrd="0" destOrd="0" presId="urn:microsoft.com/office/officeart/2008/layout/LinedList"/>
    <dgm:cxn modelId="{8D3FB40E-44A8-164F-ADD9-DFC9E7EFE134}" type="presParOf" srcId="{46CDFD0A-8430-984C-B252-A50A1E0A713C}" destId="{B2BA7B02-040A-A14E-8DD3-E7331AC74BF9}" srcOrd="1" destOrd="0" presId="urn:microsoft.com/office/officeart/2008/layout/LinedList"/>
    <dgm:cxn modelId="{B9195655-6B69-EF42-99C9-1DFA77A94BD9}" type="presParOf" srcId="{B2BA7B02-040A-A14E-8DD3-E7331AC74BF9}" destId="{DBA611DE-3C6F-AE41-9D0D-39DE9EDDCC5D}" srcOrd="0" destOrd="0" presId="urn:microsoft.com/office/officeart/2008/layout/LinedList"/>
    <dgm:cxn modelId="{2314A009-F107-2042-B7BB-16A2A1FE8DD6}" type="presParOf" srcId="{B2BA7B02-040A-A14E-8DD3-E7331AC74BF9}" destId="{EFAD2E9A-509D-8643-84E0-9164962CAE85}" srcOrd="1" destOrd="0" presId="urn:microsoft.com/office/officeart/2008/layout/LinedList"/>
    <dgm:cxn modelId="{093455F0-018A-5D4B-96C5-BBC14A4D306B}" type="presParOf" srcId="{46CDFD0A-8430-984C-B252-A50A1E0A713C}" destId="{AE9B1969-375E-2C44-9D32-F6F66C435594}" srcOrd="2" destOrd="0" presId="urn:microsoft.com/office/officeart/2008/layout/LinedList"/>
    <dgm:cxn modelId="{1CABACC2-4E6E-9A48-A8CA-A292E0202A58}" type="presParOf" srcId="{46CDFD0A-8430-984C-B252-A50A1E0A713C}" destId="{D3A4B6A7-F1A1-F94A-89BD-45CAE977E18F}" srcOrd="3" destOrd="0" presId="urn:microsoft.com/office/officeart/2008/layout/LinedList"/>
    <dgm:cxn modelId="{1D90AE51-371B-2741-9472-9DBC5C7B6B94}" type="presParOf" srcId="{D3A4B6A7-F1A1-F94A-89BD-45CAE977E18F}" destId="{CCC82527-2F19-3946-8820-824826AA6D0F}" srcOrd="0" destOrd="0" presId="urn:microsoft.com/office/officeart/2008/layout/LinedList"/>
    <dgm:cxn modelId="{3D711691-6A6E-944E-87E9-B534E9550E06}" type="presParOf" srcId="{D3A4B6A7-F1A1-F94A-89BD-45CAE977E18F}" destId="{8DA9F60F-BD14-0F4F-AD6C-613F3EAD5D9B}" srcOrd="1" destOrd="0" presId="urn:microsoft.com/office/officeart/2008/layout/LinedList"/>
    <dgm:cxn modelId="{B93D8947-01D9-9146-BA7E-CCD822F9EBC7}" type="presParOf" srcId="{46CDFD0A-8430-984C-B252-A50A1E0A713C}" destId="{134E11AA-45B2-ED42-AE1F-2D78996A3E1F}" srcOrd="4" destOrd="0" presId="urn:microsoft.com/office/officeart/2008/layout/LinedList"/>
    <dgm:cxn modelId="{4AFC06C9-B624-AE49-80BF-C000C0F0C91B}" type="presParOf" srcId="{46CDFD0A-8430-984C-B252-A50A1E0A713C}" destId="{E76E8140-6958-C64B-9203-8B7466289642}" srcOrd="5" destOrd="0" presId="urn:microsoft.com/office/officeart/2008/layout/LinedList"/>
    <dgm:cxn modelId="{3C811DCB-9EA2-224A-A1F1-24732BEDAE53}" type="presParOf" srcId="{E76E8140-6958-C64B-9203-8B7466289642}" destId="{351999BE-8DFE-1642-AE24-C229A42C7181}" srcOrd="0" destOrd="0" presId="urn:microsoft.com/office/officeart/2008/layout/LinedList"/>
    <dgm:cxn modelId="{B4535535-B290-7746-BAA6-B639B382881A}" type="presParOf" srcId="{E76E8140-6958-C64B-9203-8B7466289642}" destId="{32CBC48C-4AE5-454B-BD8E-77E07CB1C85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AF7378-8839-44AF-B417-B8E0A1F758B2}" type="doc">
      <dgm:prSet loTypeId="urn:microsoft.com/office/officeart/2008/layout/LinedList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503186B-4EC3-4D58-AB93-FF99D8641234}">
      <dgm:prSet custT="1"/>
      <dgm:spPr/>
      <dgm:t>
        <a:bodyPr/>
        <a:lstStyle/>
        <a:p>
          <a:r>
            <a:rPr lang="it-IT" sz="2600" b="0" i="0" dirty="0" smtClean="0"/>
            <a:t>L’applicazione </a:t>
          </a:r>
          <a:r>
            <a:rPr lang="it-IT" sz="2600" b="0" i="0" dirty="0"/>
            <a:t>unilaterale del </a:t>
          </a:r>
          <a:r>
            <a:rPr lang="it-IT" sz="2600" b="0" i="0" dirty="0" err="1"/>
            <a:t>D.Lgs.</a:t>
          </a:r>
          <a:r>
            <a:rPr lang="it-IT" sz="2600" b="0" i="0" dirty="0"/>
            <a:t> 118/2011 viola l’art. 43 dello Statuto </a:t>
          </a:r>
          <a:r>
            <a:rPr lang="it-IT" sz="2600" b="0" i="0" dirty="0" smtClean="0"/>
            <a:t>regionale</a:t>
          </a:r>
          <a:r>
            <a:rPr lang="it-IT" sz="2600" b="0" i="0" dirty="0"/>
            <a:t>;</a:t>
          </a:r>
          <a:endParaRPr lang="en-US" sz="2600" dirty="0"/>
        </a:p>
      </dgm:t>
    </dgm:pt>
    <dgm:pt modelId="{CE7A848F-F797-4E33-A604-6D0D62D2A283}" type="parTrans" cxnId="{43EECFDF-72E3-4902-83B7-F26682C5AE59}">
      <dgm:prSet/>
      <dgm:spPr/>
      <dgm:t>
        <a:bodyPr/>
        <a:lstStyle/>
        <a:p>
          <a:endParaRPr lang="en-US"/>
        </a:p>
      </dgm:t>
    </dgm:pt>
    <dgm:pt modelId="{C4239307-3D14-4F3D-A0F7-3AC2B8B320BF}" type="sibTrans" cxnId="{43EECFDF-72E3-4902-83B7-F26682C5AE59}">
      <dgm:prSet/>
      <dgm:spPr/>
      <dgm:t>
        <a:bodyPr/>
        <a:lstStyle/>
        <a:p>
          <a:endParaRPr lang="en-US"/>
        </a:p>
      </dgm:t>
    </dgm:pt>
    <dgm:pt modelId="{0CB985DA-5310-488E-8416-2792F477BA9C}">
      <dgm:prSet/>
      <dgm:spPr/>
      <dgm:t>
        <a:bodyPr/>
        <a:lstStyle/>
        <a:p>
          <a:r>
            <a:rPr lang="it-IT" b="0" i="0" dirty="0"/>
            <a:t>Le </a:t>
          </a:r>
          <a:r>
            <a:rPr lang="it-IT" b="0" i="0" dirty="0" err="1"/>
            <a:t>ll.rr</a:t>
          </a:r>
          <a:r>
            <a:rPr lang="it-IT" b="0" i="0" dirty="0"/>
            <a:t>. 12 gennaio 2012, n. 7 e 13 gennaio 2015, n.3 e i tre Accordi tra lo Stato e la Regione, stipulati nel 2014, nel 2016 e nel 2017 evidenziano la violazione dell'art. 43 dello Statuto, dell'art. 27 della l. n. 42 del 2009 e dell'art. 79 del D. </a:t>
          </a:r>
          <a:r>
            <a:rPr lang="it-IT" b="0" i="0" dirty="0" err="1"/>
            <a:t>lgs</a:t>
          </a:r>
          <a:r>
            <a:rPr lang="it-IT" b="0" i="0" dirty="0"/>
            <a:t>. n. 118 del 2011;</a:t>
          </a:r>
          <a:endParaRPr lang="en-US" dirty="0"/>
        </a:p>
      </dgm:t>
    </dgm:pt>
    <dgm:pt modelId="{033C577A-80F6-4F7E-A847-1C1AB7EB4D94}" type="parTrans" cxnId="{E38E748B-9244-4D07-AEA9-6E268565BE9D}">
      <dgm:prSet/>
      <dgm:spPr/>
      <dgm:t>
        <a:bodyPr/>
        <a:lstStyle/>
        <a:p>
          <a:endParaRPr lang="en-US"/>
        </a:p>
      </dgm:t>
    </dgm:pt>
    <dgm:pt modelId="{A552D1FE-6450-4C2F-B98D-26F9108E6F9A}" type="sibTrans" cxnId="{E38E748B-9244-4D07-AEA9-6E268565BE9D}">
      <dgm:prSet/>
      <dgm:spPr/>
      <dgm:t>
        <a:bodyPr/>
        <a:lstStyle/>
        <a:p>
          <a:endParaRPr lang="en-US"/>
        </a:p>
      </dgm:t>
    </dgm:pt>
    <dgm:pt modelId="{BD564DDA-EAB3-436C-BA27-EA8E69D30671}">
      <dgm:prSet/>
      <dgm:spPr/>
      <dgm:t>
        <a:bodyPr/>
        <a:lstStyle/>
        <a:p>
          <a:r>
            <a:rPr lang="it-IT" b="0" i="0" dirty="0"/>
            <a:t>Il gettito garantito dal </a:t>
          </a:r>
          <a:r>
            <a:rPr lang="it-IT" b="0" i="0" dirty="0" err="1"/>
            <a:t>D.Lgs.</a:t>
          </a:r>
          <a:r>
            <a:rPr lang="it-IT" b="0" i="0" dirty="0"/>
            <a:t> 17 dicembre 2016, n. 251 sull’IRPEF di 1,4 </a:t>
          </a:r>
          <a:r>
            <a:rPr lang="it-IT" b="0" i="0" dirty="0" smtClean="0"/>
            <a:t>md € </a:t>
          </a:r>
          <a:r>
            <a:rPr lang="it-IT" b="0" i="0" dirty="0"/>
            <a:t>(passaggio dal “riscosso” al “maturato”) </a:t>
          </a:r>
          <a:r>
            <a:rPr lang="it-IT" b="0" i="0" dirty="0" smtClean="0"/>
            <a:t>è svuotato dall’onere </a:t>
          </a:r>
          <a:r>
            <a:rPr lang="it-IT" b="0" i="0" dirty="0"/>
            <a:t>del contributo al risanamento della finanza pubblica (1,34 md €) </a:t>
          </a:r>
          <a:r>
            <a:rPr lang="it-IT" b="0" i="0" dirty="0" smtClean="0"/>
            <a:t>e la devoluzione dei 3,64 decimi del gettito IVA è pressoché priva </a:t>
          </a:r>
          <a:r>
            <a:rPr lang="it-IT" b="0" i="0" dirty="0"/>
            <a:t>di effetti </a:t>
          </a:r>
          <a:r>
            <a:rPr lang="it-IT" b="0" i="0" dirty="0" smtClean="0"/>
            <a:t>economici;</a:t>
          </a:r>
          <a:endParaRPr lang="en-US" dirty="0"/>
        </a:p>
      </dgm:t>
    </dgm:pt>
    <dgm:pt modelId="{1F734D7F-C860-434E-9C37-D67A923C9604}" type="parTrans" cxnId="{CB769687-74B7-4707-956C-EE863EF81BDE}">
      <dgm:prSet/>
      <dgm:spPr/>
      <dgm:t>
        <a:bodyPr/>
        <a:lstStyle/>
        <a:p>
          <a:endParaRPr lang="en-US"/>
        </a:p>
      </dgm:t>
    </dgm:pt>
    <dgm:pt modelId="{0DC4BEAF-AA9A-4482-B645-0CEB1933C1D5}" type="sibTrans" cxnId="{CB769687-74B7-4707-956C-EE863EF81BDE}">
      <dgm:prSet/>
      <dgm:spPr/>
      <dgm:t>
        <a:bodyPr/>
        <a:lstStyle/>
        <a:p>
          <a:endParaRPr lang="en-US"/>
        </a:p>
      </dgm:t>
    </dgm:pt>
    <dgm:pt modelId="{CAF3E4FD-EF2E-F14F-A927-7C6E5F528B7A}" type="pres">
      <dgm:prSet presAssocID="{A2AF7378-8839-44AF-B417-B8E0A1F758B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48AB14FA-8442-C44F-81C7-87316DCB8A95}" type="pres">
      <dgm:prSet presAssocID="{3503186B-4EC3-4D58-AB93-FF99D8641234}" presName="thickLine" presStyleLbl="alignNode1" presStyleIdx="0" presStyleCnt="3"/>
      <dgm:spPr/>
    </dgm:pt>
    <dgm:pt modelId="{C72A5E52-4707-C045-9D2F-A14910CD4101}" type="pres">
      <dgm:prSet presAssocID="{3503186B-4EC3-4D58-AB93-FF99D8641234}" presName="horz1" presStyleCnt="0"/>
      <dgm:spPr/>
    </dgm:pt>
    <dgm:pt modelId="{5FF41897-878E-0049-9A26-7A5EEE734A71}" type="pres">
      <dgm:prSet presAssocID="{3503186B-4EC3-4D58-AB93-FF99D8641234}" presName="tx1" presStyleLbl="revTx" presStyleIdx="0" presStyleCnt="3"/>
      <dgm:spPr/>
      <dgm:t>
        <a:bodyPr/>
        <a:lstStyle/>
        <a:p>
          <a:endParaRPr lang="it-IT"/>
        </a:p>
      </dgm:t>
    </dgm:pt>
    <dgm:pt modelId="{FAB7A3D1-06D2-5F4F-ACDA-C1C03B281B92}" type="pres">
      <dgm:prSet presAssocID="{3503186B-4EC3-4D58-AB93-FF99D8641234}" presName="vert1" presStyleCnt="0"/>
      <dgm:spPr/>
    </dgm:pt>
    <dgm:pt modelId="{DF583BAB-5F67-E14D-9462-9FD39B30ABA5}" type="pres">
      <dgm:prSet presAssocID="{0CB985DA-5310-488E-8416-2792F477BA9C}" presName="thickLine" presStyleLbl="alignNode1" presStyleIdx="1" presStyleCnt="3"/>
      <dgm:spPr/>
    </dgm:pt>
    <dgm:pt modelId="{7161F6C5-56F0-A84D-8AA5-A7971BF81C19}" type="pres">
      <dgm:prSet presAssocID="{0CB985DA-5310-488E-8416-2792F477BA9C}" presName="horz1" presStyleCnt="0"/>
      <dgm:spPr/>
    </dgm:pt>
    <dgm:pt modelId="{2CC3AA9A-EC78-0F4B-B805-D7B3F5419222}" type="pres">
      <dgm:prSet presAssocID="{0CB985DA-5310-488E-8416-2792F477BA9C}" presName="tx1" presStyleLbl="revTx" presStyleIdx="1" presStyleCnt="3"/>
      <dgm:spPr/>
      <dgm:t>
        <a:bodyPr/>
        <a:lstStyle/>
        <a:p>
          <a:endParaRPr lang="it-IT"/>
        </a:p>
      </dgm:t>
    </dgm:pt>
    <dgm:pt modelId="{AEF925E2-4B75-BD4E-89A4-2194AA8B8ACC}" type="pres">
      <dgm:prSet presAssocID="{0CB985DA-5310-488E-8416-2792F477BA9C}" presName="vert1" presStyleCnt="0"/>
      <dgm:spPr/>
    </dgm:pt>
    <dgm:pt modelId="{12FCBB8A-9858-244C-B06C-9058378DBED2}" type="pres">
      <dgm:prSet presAssocID="{BD564DDA-EAB3-436C-BA27-EA8E69D30671}" presName="thickLine" presStyleLbl="alignNode1" presStyleIdx="2" presStyleCnt="3"/>
      <dgm:spPr/>
    </dgm:pt>
    <dgm:pt modelId="{D09EC44F-725F-E645-9569-D10DDAA0E795}" type="pres">
      <dgm:prSet presAssocID="{BD564DDA-EAB3-436C-BA27-EA8E69D30671}" presName="horz1" presStyleCnt="0"/>
      <dgm:spPr/>
    </dgm:pt>
    <dgm:pt modelId="{EED3176C-8705-224F-A3CA-BCC8C91B9F41}" type="pres">
      <dgm:prSet presAssocID="{BD564DDA-EAB3-436C-BA27-EA8E69D30671}" presName="tx1" presStyleLbl="revTx" presStyleIdx="2" presStyleCnt="3"/>
      <dgm:spPr/>
      <dgm:t>
        <a:bodyPr/>
        <a:lstStyle/>
        <a:p>
          <a:endParaRPr lang="it-IT"/>
        </a:p>
      </dgm:t>
    </dgm:pt>
    <dgm:pt modelId="{F33DD42F-3614-EC4E-AA86-BA6785714EBC}" type="pres">
      <dgm:prSet presAssocID="{BD564DDA-EAB3-436C-BA27-EA8E69D30671}" presName="vert1" presStyleCnt="0"/>
      <dgm:spPr/>
    </dgm:pt>
  </dgm:ptLst>
  <dgm:cxnLst>
    <dgm:cxn modelId="{CC01E199-B18F-4541-BFA0-BAA84CD7C055}" type="presOf" srcId="{3503186B-4EC3-4D58-AB93-FF99D8641234}" destId="{5FF41897-878E-0049-9A26-7A5EEE734A71}" srcOrd="0" destOrd="0" presId="urn:microsoft.com/office/officeart/2008/layout/LinedList"/>
    <dgm:cxn modelId="{43EECFDF-72E3-4902-83B7-F26682C5AE59}" srcId="{A2AF7378-8839-44AF-B417-B8E0A1F758B2}" destId="{3503186B-4EC3-4D58-AB93-FF99D8641234}" srcOrd="0" destOrd="0" parTransId="{CE7A848F-F797-4E33-A604-6D0D62D2A283}" sibTransId="{C4239307-3D14-4F3D-A0F7-3AC2B8B320BF}"/>
    <dgm:cxn modelId="{CB769687-74B7-4707-956C-EE863EF81BDE}" srcId="{A2AF7378-8839-44AF-B417-B8E0A1F758B2}" destId="{BD564DDA-EAB3-436C-BA27-EA8E69D30671}" srcOrd="2" destOrd="0" parTransId="{1F734D7F-C860-434E-9C37-D67A923C9604}" sibTransId="{0DC4BEAF-AA9A-4482-B645-0CEB1933C1D5}"/>
    <dgm:cxn modelId="{667C5D46-8059-8A45-BD18-8B3A48114391}" type="presOf" srcId="{BD564DDA-EAB3-436C-BA27-EA8E69D30671}" destId="{EED3176C-8705-224F-A3CA-BCC8C91B9F41}" srcOrd="0" destOrd="0" presId="urn:microsoft.com/office/officeart/2008/layout/LinedList"/>
    <dgm:cxn modelId="{E38E748B-9244-4D07-AEA9-6E268565BE9D}" srcId="{A2AF7378-8839-44AF-B417-B8E0A1F758B2}" destId="{0CB985DA-5310-488E-8416-2792F477BA9C}" srcOrd="1" destOrd="0" parTransId="{033C577A-80F6-4F7E-A847-1C1AB7EB4D94}" sibTransId="{A552D1FE-6450-4C2F-B98D-26F9108E6F9A}"/>
    <dgm:cxn modelId="{2A1504A1-B01E-844D-AD55-FEE9F01CD7D6}" type="presOf" srcId="{A2AF7378-8839-44AF-B417-B8E0A1F758B2}" destId="{CAF3E4FD-EF2E-F14F-A927-7C6E5F528B7A}" srcOrd="0" destOrd="0" presId="urn:microsoft.com/office/officeart/2008/layout/LinedList"/>
    <dgm:cxn modelId="{305F99D4-98FC-0644-9AF8-95200FE6050E}" type="presOf" srcId="{0CB985DA-5310-488E-8416-2792F477BA9C}" destId="{2CC3AA9A-EC78-0F4B-B805-D7B3F5419222}" srcOrd="0" destOrd="0" presId="urn:microsoft.com/office/officeart/2008/layout/LinedList"/>
    <dgm:cxn modelId="{846B97EE-5E5D-714C-BAF4-7FA9ED77ACCD}" type="presParOf" srcId="{CAF3E4FD-EF2E-F14F-A927-7C6E5F528B7A}" destId="{48AB14FA-8442-C44F-81C7-87316DCB8A95}" srcOrd="0" destOrd="0" presId="urn:microsoft.com/office/officeart/2008/layout/LinedList"/>
    <dgm:cxn modelId="{C7FC2B6C-03F0-DB46-AAD8-387254371C31}" type="presParOf" srcId="{CAF3E4FD-EF2E-F14F-A927-7C6E5F528B7A}" destId="{C72A5E52-4707-C045-9D2F-A14910CD4101}" srcOrd="1" destOrd="0" presId="urn:microsoft.com/office/officeart/2008/layout/LinedList"/>
    <dgm:cxn modelId="{D8D87DDF-2A45-4C43-BF94-451AE569045F}" type="presParOf" srcId="{C72A5E52-4707-C045-9D2F-A14910CD4101}" destId="{5FF41897-878E-0049-9A26-7A5EEE734A71}" srcOrd="0" destOrd="0" presId="urn:microsoft.com/office/officeart/2008/layout/LinedList"/>
    <dgm:cxn modelId="{E01181E2-D42C-604D-AB15-4713DE170058}" type="presParOf" srcId="{C72A5E52-4707-C045-9D2F-A14910CD4101}" destId="{FAB7A3D1-06D2-5F4F-ACDA-C1C03B281B92}" srcOrd="1" destOrd="0" presId="urn:microsoft.com/office/officeart/2008/layout/LinedList"/>
    <dgm:cxn modelId="{4FBC87FC-EACA-9845-A252-A46F13E74A0C}" type="presParOf" srcId="{CAF3E4FD-EF2E-F14F-A927-7C6E5F528B7A}" destId="{DF583BAB-5F67-E14D-9462-9FD39B30ABA5}" srcOrd="2" destOrd="0" presId="urn:microsoft.com/office/officeart/2008/layout/LinedList"/>
    <dgm:cxn modelId="{21B0052F-F965-0E45-B4C7-4E32658BA996}" type="presParOf" srcId="{CAF3E4FD-EF2E-F14F-A927-7C6E5F528B7A}" destId="{7161F6C5-56F0-A84D-8AA5-A7971BF81C19}" srcOrd="3" destOrd="0" presId="urn:microsoft.com/office/officeart/2008/layout/LinedList"/>
    <dgm:cxn modelId="{A5FA513D-BC0D-B445-B878-CB87EBD62A18}" type="presParOf" srcId="{7161F6C5-56F0-A84D-8AA5-A7971BF81C19}" destId="{2CC3AA9A-EC78-0F4B-B805-D7B3F5419222}" srcOrd="0" destOrd="0" presId="urn:microsoft.com/office/officeart/2008/layout/LinedList"/>
    <dgm:cxn modelId="{350D1BF8-8448-8944-8027-2E87D59EAFFC}" type="presParOf" srcId="{7161F6C5-56F0-A84D-8AA5-A7971BF81C19}" destId="{AEF925E2-4B75-BD4E-89A4-2194AA8B8ACC}" srcOrd="1" destOrd="0" presId="urn:microsoft.com/office/officeart/2008/layout/LinedList"/>
    <dgm:cxn modelId="{0AEDEE07-6ED1-1A4B-BDCC-85E3750531C6}" type="presParOf" srcId="{CAF3E4FD-EF2E-F14F-A927-7C6E5F528B7A}" destId="{12FCBB8A-9858-244C-B06C-9058378DBED2}" srcOrd="4" destOrd="0" presId="urn:microsoft.com/office/officeart/2008/layout/LinedList"/>
    <dgm:cxn modelId="{7A8555E2-19F0-2C49-B1C1-DA17B9F292DD}" type="presParOf" srcId="{CAF3E4FD-EF2E-F14F-A927-7C6E5F528B7A}" destId="{D09EC44F-725F-E645-9569-D10DDAA0E795}" srcOrd="5" destOrd="0" presId="urn:microsoft.com/office/officeart/2008/layout/LinedList"/>
    <dgm:cxn modelId="{3B54AFDB-5EC6-F34E-B0A9-6010D8A6375A}" type="presParOf" srcId="{D09EC44F-725F-E645-9569-D10DDAA0E795}" destId="{EED3176C-8705-224F-A3CA-BCC8C91B9F41}" srcOrd="0" destOrd="0" presId="urn:microsoft.com/office/officeart/2008/layout/LinedList"/>
    <dgm:cxn modelId="{80D5FEB0-4A1E-294D-832F-F761E6A14E57}" type="presParOf" srcId="{D09EC44F-725F-E645-9569-D10DDAA0E795}" destId="{F33DD42F-3614-EC4E-AA86-BA6785714EB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BE1878-8F52-4535-8D3C-B9C432255412}" type="doc">
      <dgm:prSet loTypeId="urn:microsoft.com/office/officeart/2005/8/layout/default" loCatId="list" qsTypeId="urn:microsoft.com/office/officeart/2005/8/quickstyle/simple3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E9E6D78D-FC13-4B63-8FAC-48FC2E6CDEB5}">
      <dgm:prSet/>
      <dgm:spPr/>
      <dgm:t>
        <a:bodyPr/>
        <a:lstStyle/>
        <a:p>
          <a:r>
            <a:rPr lang="it-IT" b="0" i="0" dirty="0"/>
            <a:t>Impegno al ritiro di tutti i ricorsi contro lo Stato pendenti dinnanzi alle diverse giurisdizioni relativi alle impugnative di leggi o di atti </a:t>
          </a:r>
          <a:r>
            <a:rPr lang="it-IT" b="0" i="0" dirty="0" smtClean="0"/>
            <a:t>conseguenziali </a:t>
          </a:r>
          <a:r>
            <a:rPr lang="it-IT" b="0" i="0" dirty="0"/>
            <a:t>in materia di finanza pubblica e comunque rinuncia (anni 2014-17) ad effetti positivi da eventuali pronunce di accoglimento;</a:t>
          </a:r>
          <a:endParaRPr lang="en-US" dirty="0"/>
        </a:p>
      </dgm:t>
    </dgm:pt>
    <dgm:pt modelId="{56430498-AB8B-4CD2-9151-904E67849BAA}" type="parTrans" cxnId="{4B89449A-8FE1-4DF7-9C72-7F178D1FE5A5}">
      <dgm:prSet/>
      <dgm:spPr/>
      <dgm:t>
        <a:bodyPr/>
        <a:lstStyle/>
        <a:p>
          <a:endParaRPr lang="en-US"/>
        </a:p>
      </dgm:t>
    </dgm:pt>
    <dgm:pt modelId="{4B954810-0D2D-4665-AE3C-FF186251E611}" type="sibTrans" cxnId="{4B89449A-8FE1-4DF7-9C72-7F178D1FE5A5}">
      <dgm:prSet/>
      <dgm:spPr/>
      <dgm:t>
        <a:bodyPr/>
        <a:lstStyle/>
        <a:p>
          <a:endParaRPr lang="en-US"/>
        </a:p>
      </dgm:t>
    </dgm:pt>
    <dgm:pt modelId="{ADEDF607-CB7D-4058-BB71-3C9D05A9D292}">
      <dgm:prSet/>
      <dgm:spPr/>
      <dgm:t>
        <a:bodyPr/>
        <a:lstStyle/>
        <a:p>
          <a:r>
            <a:rPr lang="it-IT" b="0" i="0" dirty="0"/>
            <a:t>Obbligo recepimento decreto legislativo 23 giugno 2011, n. 118, nonché eventuali atti successivi e presupposti, per avere operatività </a:t>
          </a:r>
          <a:r>
            <a:rPr lang="it-IT" b="0" i="0" dirty="0" smtClean="0"/>
            <a:t>entro </a:t>
          </a:r>
          <a:r>
            <a:rPr lang="it-IT" b="0" i="0" dirty="0"/>
            <a:t>e non oltre il 1 gennaio 2015</a:t>
          </a:r>
          <a:endParaRPr lang="en-US" dirty="0"/>
        </a:p>
      </dgm:t>
    </dgm:pt>
    <dgm:pt modelId="{04B66524-43DF-46F1-A286-21D43B6F3AFE}" type="parTrans" cxnId="{E3C8CD96-0F94-41B1-82F9-F8FBA162B858}">
      <dgm:prSet/>
      <dgm:spPr/>
      <dgm:t>
        <a:bodyPr/>
        <a:lstStyle/>
        <a:p>
          <a:endParaRPr lang="en-US"/>
        </a:p>
      </dgm:t>
    </dgm:pt>
    <dgm:pt modelId="{2524006E-0149-4E0F-A76B-F1D4A72D0E84}" type="sibTrans" cxnId="{E3C8CD96-0F94-41B1-82F9-F8FBA162B858}">
      <dgm:prSet/>
      <dgm:spPr/>
      <dgm:t>
        <a:bodyPr/>
        <a:lstStyle/>
        <a:p>
          <a:endParaRPr lang="en-US"/>
        </a:p>
      </dgm:t>
    </dgm:pt>
    <dgm:pt modelId="{259435E2-1605-3547-8938-8C75E683EB8C}" type="pres">
      <dgm:prSet presAssocID="{D6BE1878-8F52-4535-8D3C-B9C4322554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A791A87-EECE-AE42-B767-D6CAAFD6E0F9}" type="pres">
      <dgm:prSet presAssocID="{E9E6D78D-FC13-4B63-8FAC-48FC2E6CDEB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B8AD886-F650-D241-9E96-ABAF502CA2BC}" type="pres">
      <dgm:prSet presAssocID="{4B954810-0D2D-4665-AE3C-FF186251E611}" presName="sibTrans" presStyleCnt="0"/>
      <dgm:spPr/>
    </dgm:pt>
    <dgm:pt modelId="{7A5DFBC3-5E58-9049-A7E4-01C7879EF1A3}" type="pres">
      <dgm:prSet presAssocID="{ADEDF607-CB7D-4058-BB71-3C9D05A9D29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C7591DD-91D8-A844-871C-AC308FC6574B}" type="presOf" srcId="{D6BE1878-8F52-4535-8D3C-B9C432255412}" destId="{259435E2-1605-3547-8938-8C75E683EB8C}" srcOrd="0" destOrd="0" presId="urn:microsoft.com/office/officeart/2005/8/layout/default"/>
    <dgm:cxn modelId="{E3C8CD96-0F94-41B1-82F9-F8FBA162B858}" srcId="{D6BE1878-8F52-4535-8D3C-B9C432255412}" destId="{ADEDF607-CB7D-4058-BB71-3C9D05A9D292}" srcOrd="1" destOrd="0" parTransId="{04B66524-43DF-46F1-A286-21D43B6F3AFE}" sibTransId="{2524006E-0149-4E0F-A76B-F1D4A72D0E84}"/>
    <dgm:cxn modelId="{84CA8E7C-A208-0244-A043-E90F870C1D8D}" type="presOf" srcId="{E9E6D78D-FC13-4B63-8FAC-48FC2E6CDEB5}" destId="{2A791A87-EECE-AE42-B767-D6CAAFD6E0F9}" srcOrd="0" destOrd="0" presId="urn:microsoft.com/office/officeart/2005/8/layout/default"/>
    <dgm:cxn modelId="{06F5F04A-0359-2D4A-9720-D3AA52B99E7C}" type="presOf" srcId="{ADEDF607-CB7D-4058-BB71-3C9D05A9D292}" destId="{7A5DFBC3-5E58-9049-A7E4-01C7879EF1A3}" srcOrd="0" destOrd="0" presId="urn:microsoft.com/office/officeart/2005/8/layout/default"/>
    <dgm:cxn modelId="{4B89449A-8FE1-4DF7-9C72-7F178D1FE5A5}" srcId="{D6BE1878-8F52-4535-8D3C-B9C432255412}" destId="{E9E6D78D-FC13-4B63-8FAC-48FC2E6CDEB5}" srcOrd="0" destOrd="0" parTransId="{56430498-AB8B-4CD2-9151-904E67849BAA}" sibTransId="{4B954810-0D2D-4665-AE3C-FF186251E611}"/>
    <dgm:cxn modelId="{42DA6200-D39B-2C4E-BA94-98E5E2A85426}" type="presParOf" srcId="{259435E2-1605-3547-8938-8C75E683EB8C}" destId="{2A791A87-EECE-AE42-B767-D6CAAFD6E0F9}" srcOrd="0" destOrd="0" presId="urn:microsoft.com/office/officeart/2005/8/layout/default"/>
    <dgm:cxn modelId="{33379020-AAD0-A64D-AE8C-3F102AFD299E}" type="presParOf" srcId="{259435E2-1605-3547-8938-8C75E683EB8C}" destId="{CB8AD886-F650-D241-9E96-ABAF502CA2BC}" srcOrd="1" destOrd="0" presId="urn:microsoft.com/office/officeart/2005/8/layout/default"/>
    <dgm:cxn modelId="{E7B48CFF-D678-7C4E-9C61-680151DCDB2C}" type="presParOf" srcId="{259435E2-1605-3547-8938-8C75E683EB8C}" destId="{7A5DFBC3-5E58-9049-A7E4-01C7879EF1A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CE5D4D-AC3D-4698-AC79-5F539E1526C6}" type="doc">
      <dgm:prSet loTypeId="urn:microsoft.com/office/officeart/2005/8/layout/hierarchy1" loCatId="hierarchy" qsTypeId="urn:microsoft.com/office/officeart/2005/8/quickstyle/simple4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712E0E24-BE82-4BE9-90E8-88B3ACCF2A06}">
      <dgm:prSet custT="1"/>
      <dgm:spPr/>
      <dgm:t>
        <a:bodyPr/>
        <a:lstStyle/>
        <a:p>
          <a:r>
            <a:rPr lang="it-IT" sz="1400" b="0" i="0" dirty="0"/>
            <a:t>Disciplina vincoli finanziari  e di bilancio in luogo del patto di stabilità interno per gli anni 2016 e 2017 e pareggio di bilancio dal 2018; </a:t>
          </a:r>
          <a:endParaRPr lang="en-US" sz="1400" dirty="0"/>
        </a:p>
      </dgm:t>
    </dgm:pt>
    <dgm:pt modelId="{96E7ED53-8DA5-4A55-9663-9402EC9BE25E}" type="parTrans" cxnId="{C3AE397A-7DCA-4FC7-8A15-3ED578E06A28}">
      <dgm:prSet/>
      <dgm:spPr/>
      <dgm:t>
        <a:bodyPr/>
        <a:lstStyle/>
        <a:p>
          <a:endParaRPr lang="en-US"/>
        </a:p>
      </dgm:t>
    </dgm:pt>
    <dgm:pt modelId="{CCC811B3-BF42-43C3-9939-DF3E7C23E56C}" type="sibTrans" cxnId="{C3AE397A-7DCA-4FC7-8A15-3ED578E06A28}">
      <dgm:prSet/>
      <dgm:spPr/>
      <dgm:t>
        <a:bodyPr/>
        <a:lstStyle/>
        <a:p>
          <a:endParaRPr lang="en-US"/>
        </a:p>
      </dgm:t>
    </dgm:pt>
    <dgm:pt modelId="{D30B9A10-2868-4115-996D-58651E5EC00E}">
      <dgm:prSet custT="1"/>
      <dgm:spPr/>
      <dgm:t>
        <a:bodyPr/>
        <a:lstStyle/>
        <a:p>
          <a:r>
            <a:rPr lang="it-IT" sz="1400" b="0" i="0" u="none" dirty="0"/>
            <a:t>Riduzioni strutturali della spesa corrente, in misura non inferiore al 3 per cento annuo (2017 </a:t>
          </a:r>
          <a:r>
            <a:rPr lang="en-US" sz="1400" b="0" i="0" u="none" dirty="0"/>
            <a:t>–</a:t>
          </a:r>
          <a:r>
            <a:rPr lang="it-IT" sz="1400" b="0" i="0" u="none" dirty="0"/>
            <a:t> 2020), al netto di elencate esclusioni da realizzare attraverso:</a:t>
          </a:r>
          <a:endParaRPr lang="en-US" sz="1400" b="0" u="none" dirty="0"/>
        </a:p>
      </dgm:t>
    </dgm:pt>
    <dgm:pt modelId="{3285F360-465A-459B-A235-381BC6A3C046}" type="parTrans" cxnId="{57B2E0EE-359E-4C0E-9A3D-F90913E4EDA2}">
      <dgm:prSet/>
      <dgm:spPr/>
      <dgm:t>
        <a:bodyPr/>
        <a:lstStyle/>
        <a:p>
          <a:endParaRPr lang="en-US"/>
        </a:p>
      </dgm:t>
    </dgm:pt>
    <dgm:pt modelId="{5D2B5F56-81F7-4456-A101-A463C0C034E1}" type="sibTrans" cxnId="{57B2E0EE-359E-4C0E-9A3D-F90913E4EDA2}">
      <dgm:prSet/>
      <dgm:spPr/>
      <dgm:t>
        <a:bodyPr/>
        <a:lstStyle/>
        <a:p>
          <a:endParaRPr lang="en-US"/>
        </a:p>
      </dgm:t>
    </dgm:pt>
    <dgm:pt modelId="{FF983542-9A65-4B4A-A17F-00D4ADCC8ACC}">
      <dgm:prSet custT="1"/>
      <dgm:spPr/>
      <dgm:t>
        <a:bodyPr/>
        <a:lstStyle/>
        <a:p>
          <a:pPr algn="ctr"/>
          <a:r>
            <a:rPr lang="it-IT" sz="1300" b="0" i="0" dirty="0"/>
            <a:t>a) il recepimento delle disposizioni contenute nello schema di decreto legislativo, su servizi pubblici locali di interesse economico generale;</a:t>
          </a:r>
          <a:endParaRPr lang="en-US" sz="1300" dirty="0"/>
        </a:p>
      </dgm:t>
    </dgm:pt>
    <dgm:pt modelId="{141351B3-078F-47D3-A771-36B6F63923B9}" type="parTrans" cxnId="{8B0F623E-926A-4455-9949-E2279BD7B7E1}">
      <dgm:prSet/>
      <dgm:spPr/>
      <dgm:t>
        <a:bodyPr/>
        <a:lstStyle/>
        <a:p>
          <a:endParaRPr lang="en-US"/>
        </a:p>
      </dgm:t>
    </dgm:pt>
    <dgm:pt modelId="{E0A68DB3-BBA0-4EC8-83DD-B176666A480B}" type="sibTrans" cxnId="{8B0F623E-926A-4455-9949-E2279BD7B7E1}">
      <dgm:prSet/>
      <dgm:spPr/>
      <dgm:t>
        <a:bodyPr/>
        <a:lstStyle/>
        <a:p>
          <a:endParaRPr lang="en-US"/>
        </a:p>
      </dgm:t>
    </dgm:pt>
    <dgm:pt modelId="{D21A9F1D-3495-4494-AFA9-C29D2197EE49}">
      <dgm:prSet custT="1"/>
      <dgm:spPr/>
      <dgm:t>
        <a:bodyPr/>
        <a:lstStyle/>
        <a:p>
          <a:r>
            <a:rPr lang="it-IT" sz="1500" b="0" i="0" dirty="0"/>
            <a:t>b) riduzione dei costi del pubblico impiego regionale;</a:t>
          </a:r>
          <a:endParaRPr lang="en-US" sz="1500" dirty="0"/>
        </a:p>
      </dgm:t>
    </dgm:pt>
    <dgm:pt modelId="{F2D2D16D-777E-4F70-AEE6-115D3C9FBEF2}" type="parTrans" cxnId="{E741BD33-18A5-45D8-94A4-B13AFACA9690}">
      <dgm:prSet/>
      <dgm:spPr/>
      <dgm:t>
        <a:bodyPr/>
        <a:lstStyle/>
        <a:p>
          <a:endParaRPr lang="en-US"/>
        </a:p>
      </dgm:t>
    </dgm:pt>
    <dgm:pt modelId="{B4264E5E-0373-4B26-A39B-B62CD83900F0}" type="sibTrans" cxnId="{E741BD33-18A5-45D8-94A4-B13AFACA9690}">
      <dgm:prSet/>
      <dgm:spPr/>
      <dgm:t>
        <a:bodyPr/>
        <a:lstStyle/>
        <a:p>
          <a:endParaRPr lang="en-US"/>
        </a:p>
      </dgm:t>
    </dgm:pt>
    <dgm:pt modelId="{B7E087AE-F926-423C-A90B-9EE872022328}">
      <dgm:prSet custT="1"/>
      <dgm:spPr/>
      <dgm:t>
        <a:bodyPr/>
        <a:lstStyle/>
        <a:p>
          <a:r>
            <a:rPr lang="it-IT" sz="1500" b="0" i="0" dirty="0"/>
            <a:t>c) riorganizzazione della struttura amministrativa della Regione;  </a:t>
          </a:r>
          <a:endParaRPr lang="en-US" sz="1500" dirty="0"/>
        </a:p>
      </dgm:t>
    </dgm:pt>
    <dgm:pt modelId="{7C2E83C7-92ED-452F-AAD3-99718828F82B}" type="parTrans" cxnId="{18F5CFEA-68CA-4CEE-8875-05E2BBD1E0A7}">
      <dgm:prSet/>
      <dgm:spPr/>
      <dgm:t>
        <a:bodyPr/>
        <a:lstStyle/>
        <a:p>
          <a:endParaRPr lang="en-US"/>
        </a:p>
      </dgm:t>
    </dgm:pt>
    <dgm:pt modelId="{2556883C-85F5-4A86-8BE5-4829A3F87047}" type="sibTrans" cxnId="{18F5CFEA-68CA-4CEE-8875-05E2BBD1E0A7}">
      <dgm:prSet/>
      <dgm:spPr/>
      <dgm:t>
        <a:bodyPr/>
        <a:lstStyle/>
        <a:p>
          <a:endParaRPr lang="en-US"/>
        </a:p>
      </dgm:t>
    </dgm:pt>
    <dgm:pt modelId="{7B2A75FC-C013-4936-AE92-5CB0A2E6358C}">
      <dgm:prSet/>
      <dgm:spPr/>
      <dgm:t>
        <a:bodyPr/>
        <a:lstStyle/>
        <a:p>
          <a:r>
            <a:rPr lang="it-IT" b="0" i="0" dirty="0"/>
            <a:t>d) recepimento delle Disposizioni sulle città </a:t>
          </a:r>
          <a:r>
            <a:rPr lang="it-IT" b="0" i="0" dirty="0" smtClean="0"/>
            <a:t>metropolitane</a:t>
          </a:r>
          <a:r>
            <a:rPr lang="it-IT" b="0" i="0" dirty="0"/>
            <a:t>, sulle </a:t>
          </a:r>
          <a:r>
            <a:rPr lang="it-IT" b="0" i="0" dirty="0" smtClean="0"/>
            <a:t>province</a:t>
          </a:r>
          <a:r>
            <a:rPr lang="it-IT" b="0" i="0" dirty="0"/>
            <a:t>, sulle unioni e fusioni di comuni.</a:t>
          </a:r>
          <a:endParaRPr lang="en-US" dirty="0"/>
        </a:p>
      </dgm:t>
    </dgm:pt>
    <dgm:pt modelId="{29EAEC3A-6926-4FEF-8DA1-16BC38CCD08A}" type="parTrans" cxnId="{10FBE859-D80B-482A-840A-19D8BC3EDB55}">
      <dgm:prSet/>
      <dgm:spPr/>
      <dgm:t>
        <a:bodyPr/>
        <a:lstStyle/>
        <a:p>
          <a:endParaRPr lang="en-US"/>
        </a:p>
      </dgm:t>
    </dgm:pt>
    <dgm:pt modelId="{87CD0E9E-A109-49CE-82CD-8213F9908C92}" type="sibTrans" cxnId="{10FBE859-D80B-482A-840A-19D8BC3EDB55}">
      <dgm:prSet/>
      <dgm:spPr/>
      <dgm:t>
        <a:bodyPr/>
        <a:lstStyle/>
        <a:p>
          <a:endParaRPr lang="en-US"/>
        </a:p>
      </dgm:t>
    </dgm:pt>
    <dgm:pt modelId="{9472A451-FA94-EE4F-8B34-1756FFBE40B0}" type="pres">
      <dgm:prSet presAssocID="{2ECE5D4D-AC3D-4698-AC79-5F539E1526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11997BE4-338C-FB4A-A943-74C58068DB95}" type="pres">
      <dgm:prSet presAssocID="{712E0E24-BE82-4BE9-90E8-88B3ACCF2A06}" presName="hierRoot1" presStyleCnt="0"/>
      <dgm:spPr/>
    </dgm:pt>
    <dgm:pt modelId="{C08D6213-BBE0-BB4E-A6A1-3EFA74CEEC54}" type="pres">
      <dgm:prSet presAssocID="{712E0E24-BE82-4BE9-90E8-88B3ACCF2A06}" presName="composite" presStyleCnt="0"/>
      <dgm:spPr/>
    </dgm:pt>
    <dgm:pt modelId="{CB0558E6-DB6B-0B41-AA2E-29A5D1C4F1D0}" type="pres">
      <dgm:prSet presAssocID="{712E0E24-BE82-4BE9-90E8-88B3ACCF2A06}" presName="background" presStyleLbl="node0" presStyleIdx="0" presStyleCnt="2"/>
      <dgm:spPr/>
    </dgm:pt>
    <dgm:pt modelId="{909A8B7D-391B-444A-8EE6-512F13A7E5CE}" type="pres">
      <dgm:prSet presAssocID="{712E0E24-BE82-4BE9-90E8-88B3ACCF2A06}" presName="text" presStyleLbl="fgAcc0" presStyleIdx="0" presStyleCnt="2" custScaleX="111648" custScaleY="141060" custLinFactNeighborX="-14296" custLinFactNeighborY="536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5122929-CEAA-7044-A8B2-8464D9F2DA05}" type="pres">
      <dgm:prSet presAssocID="{712E0E24-BE82-4BE9-90E8-88B3ACCF2A06}" presName="hierChild2" presStyleCnt="0"/>
      <dgm:spPr/>
    </dgm:pt>
    <dgm:pt modelId="{D13DC72B-315B-F94A-BBF7-FD8CB90C058F}" type="pres">
      <dgm:prSet presAssocID="{D30B9A10-2868-4115-996D-58651E5EC00E}" presName="hierRoot1" presStyleCnt="0"/>
      <dgm:spPr/>
    </dgm:pt>
    <dgm:pt modelId="{B0B5D907-E207-6344-9145-C05B3BC70CC6}" type="pres">
      <dgm:prSet presAssocID="{D30B9A10-2868-4115-996D-58651E5EC00E}" presName="composite" presStyleCnt="0"/>
      <dgm:spPr/>
    </dgm:pt>
    <dgm:pt modelId="{A1A6F1FA-0D72-8241-A6D6-D206B3B90312}" type="pres">
      <dgm:prSet presAssocID="{D30B9A10-2868-4115-996D-58651E5EC00E}" presName="background" presStyleLbl="node0" presStyleIdx="1" presStyleCnt="2"/>
      <dgm:spPr/>
    </dgm:pt>
    <dgm:pt modelId="{88D93428-663D-B344-9985-C501E6CD2B58}" type="pres">
      <dgm:prSet presAssocID="{D30B9A10-2868-4115-996D-58651E5EC00E}" presName="text" presStyleLbl="fgAcc0" presStyleIdx="1" presStyleCnt="2" custScaleX="114681" custScaleY="141795" custLinFactNeighborX="58269" custLinFactNeighborY="140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1F29F92-7DED-8A48-828D-7A905D72F7A6}" type="pres">
      <dgm:prSet presAssocID="{D30B9A10-2868-4115-996D-58651E5EC00E}" presName="hierChild2" presStyleCnt="0"/>
      <dgm:spPr/>
    </dgm:pt>
    <dgm:pt modelId="{4C5A30CA-A59A-EA42-A0E7-4E324727C4CA}" type="pres">
      <dgm:prSet presAssocID="{141351B3-078F-47D3-A771-36B6F63923B9}" presName="Name10" presStyleLbl="parChTrans1D2" presStyleIdx="0" presStyleCnt="4"/>
      <dgm:spPr/>
      <dgm:t>
        <a:bodyPr/>
        <a:lstStyle/>
        <a:p>
          <a:endParaRPr lang="it-IT"/>
        </a:p>
      </dgm:t>
    </dgm:pt>
    <dgm:pt modelId="{18D9B430-F6DF-6E4D-8BCE-36783E2446B7}" type="pres">
      <dgm:prSet presAssocID="{FF983542-9A65-4B4A-A17F-00D4ADCC8ACC}" presName="hierRoot2" presStyleCnt="0"/>
      <dgm:spPr/>
    </dgm:pt>
    <dgm:pt modelId="{012DB533-E8FF-D546-A7E1-7CA753FD8126}" type="pres">
      <dgm:prSet presAssocID="{FF983542-9A65-4B4A-A17F-00D4ADCC8ACC}" presName="composite2" presStyleCnt="0"/>
      <dgm:spPr/>
    </dgm:pt>
    <dgm:pt modelId="{845A3C89-3715-3745-A6F2-DCF55C6F3EAB}" type="pres">
      <dgm:prSet presAssocID="{FF983542-9A65-4B4A-A17F-00D4ADCC8ACC}" presName="background2" presStyleLbl="node2" presStyleIdx="0" presStyleCnt="4"/>
      <dgm:spPr/>
    </dgm:pt>
    <dgm:pt modelId="{6F0B00F2-C2CB-D947-BDF4-3C5095A79E1B}" type="pres">
      <dgm:prSet presAssocID="{FF983542-9A65-4B4A-A17F-00D4ADCC8ACC}" presName="text2" presStyleLbl="fgAcc2" presStyleIdx="0" presStyleCnt="4" custScaleX="95480" custScaleY="14309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B338C80-2353-1B41-874E-EEA3C732D77D}" type="pres">
      <dgm:prSet presAssocID="{FF983542-9A65-4B4A-A17F-00D4ADCC8ACC}" presName="hierChild3" presStyleCnt="0"/>
      <dgm:spPr/>
    </dgm:pt>
    <dgm:pt modelId="{14935FCF-6E12-204D-8B72-08A43792790D}" type="pres">
      <dgm:prSet presAssocID="{F2D2D16D-777E-4F70-AEE6-115D3C9FBEF2}" presName="Name10" presStyleLbl="parChTrans1D2" presStyleIdx="1" presStyleCnt="4"/>
      <dgm:spPr/>
      <dgm:t>
        <a:bodyPr/>
        <a:lstStyle/>
        <a:p>
          <a:endParaRPr lang="it-IT"/>
        </a:p>
      </dgm:t>
    </dgm:pt>
    <dgm:pt modelId="{DD5ED7BA-5BE6-9249-927C-6C3E0464A491}" type="pres">
      <dgm:prSet presAssocID="{D21A9F1D-3495-4494-AFA9-C29D2197EE49}" presName="hierRoot2" presStyleCnt="0"/>
      <dgm:spPr/>
    </dgm:pt>
    <dgm:pt modelId="{D506B0B3-E042-0347-BA71-26BAE34A3A2A}" type="pres">
      <dgm:prSet presAssocID="{D21A9F1D-3495-4494-AFA9-C29D2197EE49}" presName="composite2" presStyleCnt="0"/>
      <dgm:spPr/>
    </dgm:pt>
    <dgm:pt modelId="{04AD92A4-894A-5342-95E4-E79F0F1F89D7}" type="pres">
      <dgm:prSet presAssocID="{D21A9F1D-3495-4494-AFA9-C29D2197EE49}" presName="background2" presStyleLbl="node2" presStyleIdx="1" presStyleCnt="4"/>
      <dgm:spPr/>
    </dgm:pt>
    <dgm:pt modelId="{4196A6E9-CB77-794D-A4B2-F7B0A88F8E74}" type="pres">
      <dgm:prSet presAssocID="{D21A9F1D-3495-4494-AFA9-C29D2197EE49}" presName="text2" presStyleLbl="fgAcc2" presStyleIdx="1" presStyleCnt="4" custScaleX="112909" custScaleY="13579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9CF4B5B-3DA1-5F4A-BE80-DE733C24B518}" type="pres">
      <dgm:prSet presAssocID="{D21A9F1D-3495-4494-AFA9-C29D2197EE49}" presName="hierChild3" presStyleCnt="0"/>
      <dgm:spPr/>
    </dgm:pt>
    <dgm:pt modelId="{CFEF4ED3-9365-5947-89FD-A856B9DFF228}" type="pres">
      <dgm:prSet presAssocID="{7C2E83C7-92ED-452F-AAD3-99718828F82B}" presName="Name10" presStyleLbl="parChTrans1D2" presStyleIdx="2" presStyleCnt="4"/>
      <dgm:spPr/>
      <dgm:t>
        <a:bodyPr/>
        <a:lstStyle/>
        <a:p>
          <a:endParaRPr lang="it-IT"/>
        </a:p>
      </dgm:t>
    </dgm:pt>
    <dgm:pt modelId="{3BB1303D-AD40-2445-9EC4-E6BB3B442D01}" type="pres">
      <dgm:prSet presAssocID="{B7E087AE-F926-423C-A90B-9EE872022328}" presName="hierRoot2" presStyleCnt="0"/>
      <dgm:spPr/>
    </dgm:pt>
    <dgm:pt modelId="{F0C04352-CA3F-AC44-B1B9-1B59CA68D4C1}" type="pres">
      <dgm:prSet presAssocID="{B7E087AE-F926-423C-A90B-9EE872022328}" presName="composite2" presStyleCnt="0"/>
      <dgm:spPr/>
    </dgm:pt>
    <dgm:pt modelId="{947C9AFE-3635-CA4A-803A-9197AA9134E0}" type="pres">
      <dgm:prSet presAssocID="{B7E087AE-F926-423C-A90B-9EE872022328}" presName="background2" presStyleLbl="node2" presStyleIdx="2" presStyleCnt="4"/>
      <dgm:spPr/>
    </dgm:pt>
    <dgm:pt modelId="{77E78B7B-31B8-FE41-A0F5-19C86C9044B2}" type="pres">
      <dgm:prSet presAssocID="{B7E087AE-F926-423C-A90B-9EE872022328}" presName="text2" presStyleLbl="fgAcc2" presStyleIdx="2" presStyleCnt="4" custScaleX="111108" custScaleY="14117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B1249E5-7839-BC4C-BAA3-1828CF21D05D}" type="pres">
      <dgm:prSet presAssocID="{B7E087AE-F926-423C-A90B-9EE872022328}" presName="hierChild3" presStyleCnt="0"/>
      <dgm:spPr/>
    </dgm:pt>
    <dgm:pt modelId="{50F6C4A6-6280-E348-863C-FBD316349147}" type="pres">
      <dgm:prSet presAssocID="{29EAEC3A-6926-4FEF-8DA1-16BC38CCD08A}" presName="Name10" presStyleLbl="parChTrans1D2" presStyleIdx="3" presStyleCnt="4"/>
      <dgm:spPr/>
      <dgm:t>
        <a:bodyPr/>
        <a:lstStyle/>
        <a:p>
          <a:endParaRPr lang="it-IT"/>
        </a:p>
      </dgm:t>
    </dgm:pt>
    <dgm:pt modelId="{C73B198A-6D0B-7B44-BF7D-BCC559B5D86B}" type="pres">
      <dgm:prSet presAssocID="{7B2A75FC-C013-4936-AE92-5CB0A2E6358C}" presName="hierRoot2" presStyleCnt="0"/>
      <dgm:spPr/>
    </dgm:pt>
    <dgm:pt modelId="{957AA0EC-2229-434C-9EDE-969CD3E47C80}" type="pres">
      <dgm:prSet presAssocID="{7B2A75FC-C013-4936-AE92-5CB0A2E6358C}" presName="composite2" presStyleCnt="0"/>
      <dgm:spPr/>
    </dgm:pt>
    <dgm:pt modelId="{9C933046-D980-7349-85B1-498DC70A48A5}" type="pres">
      <dgm:prSet presAssocID="{7B2A75FC-C013-4936-AE92-5CB0A2E6358C}" presName="background2" presStyleLbl="node2" presStyleIdx="3" presStyleCnt="4"/>
      <dgm:spPr/>
    </dgm:pt>
    <dgm:pt modelId="{7D21FFDC-F18D-FC45-BF8E-06E99FC8AF99}" type="pres">
      <dgm:prSet presAssocID="{7B2A75FC-C013-4936-AE92-5CB0A2E6358C}" presName="text2" presStyleLbl="fgAcc2" presStyleIdx="3" presStyleCnt="4" custScaleX="108052" custScaleY="13886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3627C93-2DB6-C644-B941-AB4550907300}" type="pres">
      <dgm:prSet presAssocID="{7B2A75FC-C013-4936-AE92-5CB0A2E6358C}" presName="hierChild3" presStyleCnt="0"/>
      <dgm:spPr/>
    </dgm:pt>
  </dgm:ptLst>
  <dgm:cxnLst>
    <dgm:cxn modelId="{6FBA08BD-C467-264D-95C4-D87B5A68C7BE}" type="presOf" srcId="{D21A9F1D-3495-4494-AFA9-C29D2197EE49}" destId="{4196A6E9-CB77-794D-A4B2-F7B0A88F8E74}" srcOrd="0" destOrd="0" presId="urn:microsoft.com/office/officeart/2005/8/layout/hierarchy1"/>
    <dgm:cxn modelId="{D6C64DA1-9F9F-4C45-B559-63E95B19A264}" type="presOf" srcId="{141351B3-078F-47D3-A771-36B6F63923B9}" destId="{4C5A30CA-A59A-EA42-A0E7-4E324727C4CA}" srcOrd="0" destOrd="0" presId="urn:microsoft.com/office/officeart/2005/8/layout/hierarchy1"/>
    <dgm:cxn modelId="{D0DC5216-7535-EB44-86A6-839AB234B9F4}" type="presOf" srcId="{7C2E83C7-92ED-452F-AAD3-99718828F82B}" destId="{CFEF4ED3-9365-5947-89FD-A856B9DFF228}" srcOrd="0" destOrd="0" presId="urn:microsoft.com/office/officeart/2005/8/layout/hierarchy1"/>
    <dgm:cxn modelId="{070427C2-3314-BD4C-BDD1-D47262C94BFE}" type="presOf" srcId="{7B2A75FC-C013-4936-AE92-5CB0A2E6358C}" destId="{7D21FFDC-F18D-FC45-BF8E-06E99FC8AF99}" srcOrd="0" destOrd="0" presId="urn:microsoft.com/office/officeart/2005/8/layout/hierarchy1"/>
    <dgm:cxn modelId="{1A772A70-8AFF-B440-9D14-7997772B3596}" type="presOf" srcId="{F2D2D16D-777E-4F70-AEE6-115D3C9FBEF2}" destId="{14935FCF-6E12-204D-8B72-08A43792790D}" srcOrd="0" destOrd="0" presId="urn:microsoft.com/office/officeart/2005/8/layout/hierarchy1"/>
    <dgm:cxn modelId="{968EF0F6-F83A-7C49-A2A7-AC0536CF33DA}" type="presOf" srcId="{FF983542-9A65-4B4A-A17F-00D4ADCC8ACC}" destId="{6F0B00F2-C2CB-D947-BDF4-3C5095A79E1B}" srcOrd="0" destOrd="0" presId="urn:microsoft.com/office/officeart/2005/8/layout/hierarchy1"/>
    <dgm:cxn modelId="{8B0F623E-926A-4455-9949-E2279BD7B7E1}" srcId="{D30B9A10-2868-4115-996D-58651E5EC00E}" destId="{FF983542-9A65-4B4A-A17F-00D4ADCC8ACC}" srcOrd="0" destOrd="0" parTransId="{141351B3-078F-47D3-A771-36B6F63923B9}" sibTransId="{E0A68DB3-BBA0-4EC8-83DD-B176666A480B}"/>
    <dgm:cxn modelId="{10FBE859-D80B-482A-840A-19D8BC3EDB55}" srcId="{D30B9A10-2868-4115-996D-58651E5EC00E}" destId="{7B2A75FC-C013-4936-AE92-5CB0A2E6358C}" srcOrd="3" destOrd="0" parTransId="{29EAEC3A-6926-4FEF-8DA1-16BC38CCD08A}" sibTransId="{87CD0E9E-A109-49CE-82CD-8213F9908C92}"/>
    <dgm:cxn modelId="{57B2E0EE-359E-4C0E-9A3D-F90913E4EDA2}" srcId="{2ECE5D4D-AC3D-4698-AC79-5F539E1526C6}" destId="{D30B9A10-2868-4115-996D-58651E5EC00E}" srcOrd="1" destOrd="0" parTransId="{3285F360-465A-459B-A235-381BC6A3C046}" sibTransId="{5D2B5F56-81F7-4456-A101-A463C0C034E1}"/>
    <dgm:cxn modelId="{18F5CFEA-68CA-4CEE-8875-05E2BBD1E0A7}" srcId="{D30B9A10-2868-4115-996D-58651E5EC00E}" destId="{B7E087AE-F926-423C-A90B-9EE872022328}" srcOrd="2" destOrd="0" parTransId="{7C2E83C7-92ED-452F-AAD3-99718828F82B}" sibTransId="{2556883C-85F5-4A86-8BE5-4829A3F87047}"/>
    <dgm:cxn modelId="{E741BD33-18A5-45D8-94A4-B13AFACA9690}" srcId="{D30B9A10-2868-4115-996D-58651E5EC00E}" destId="{D21A9F1D-3495-4494-AFA9-C29D2197EE49}" srcOrd="1" destOrd="0" parTransId="{F2D2D16D-777E-4F70-AEE6-115D3C9FBEF2}" sibTransId="{B4264E5E-0373-4B26-A39B-B62CD83900F0}"/>
    <dgm:cxn modelId="{93157042-5816-2445-9099-288396C03991}" type="presOf" srcId="{D30B9A10-2868-4115-996D-58651E5EC00E}" destId="{88D93428-663D-B344-9985-C501E6CD2B58}" srcOrd="0" destOrd="0" presId="urn:microsoft.com/office/officeart/2005/8/layout/hierarchy1"/>
    <dgm:cxn modelId="{6D06C484-EDC3-D641-B2E9-03E90F322C96}" type="presOf" srcId="{712E0E24-BE82-4BE9-90E8-88B3ACCF2A06}" destId="{909A8B7D-391B-444A-8EE6-512F13A7E5CE}" srcOrd="0" destOrd="0" presId="urn:microsoft.com/office/officeart/2005/8/layout/hierarchy1"/>
    <dgm:cxn modelId="{C3AE397A-7DCA-4FC7-8A15-3ED578E06A28}" srcId="{2ECE5D4D-AC3D-4698-AC79-5F539E1526C6}" destId="{712E0E24-BE82-4BE9-90E8-88B3ACCF2A06}" srcOrd="0" destOrd="0" parTransId="{96E7ED53-8DA5-4A55-9663-9402EC9BE25E}" sibTransId="{CCC811B3-BF42-43C3-9939-DF3E7C23E56C}"/>
    <dgm:cxn modelId="{A0F75206-91D8-174B-864C-0F3817767DE8}" type="presOf" srcId="{29EAEC3A-6926-4FEF-8DA1-16BC38CCD08A}" destId="{50F6C4A6-6280-E348-863C-FBD316349147}" srcOrd="0" destOrd="0" presId="urn:microsoft.com/office/officeart/2005/8/layout/hierarchy1"/>
    <dgm:cxn modelId="{91D49DAC-7F82-CC47-A46B-E871AFBBB42A}" type="presOf" srcId="{B7E087AE-F926-423C-A90B-9EE872022328}" destId="{77E78B7B-31B8-FE41-A0F5-19C86C9044B2}" srcOrd="0" destOrd="0" presId="urn:microsoft.com/office/officeart/2005/8/layout/hierarchy1"/>
    <dgm:cxn modelId="{580CA074-3BB1-B44C-8D53-BD65B2083071}" type="presOf" srcId="{2ECE5D4D-AC3D-4698-AC79-5F539E1526C6}" destId="{9472A451-FA94-EE4F-8B34-1756FFBE40B0}" srcOrd="0" destOrd="0" presId="urn:microsoft.com/office/officeart/2005/8/layout/hierarchy1"/>
    <dgm:cxn modelId="{17CF87B0-3E4F-5344-A68E-97F1233DC91A}" type="presParOf" srcId="{9472A451-FA94-EE4F-8B34-1756FFBE40B0}" destId="{11997BE4-338C-FB4A-A943-74C58068DB95}" srcOrd="0" destOrd="0" presId="urn:microsoft.com/office/officeart/2005/8/layout/hierarchy1"/>
    <dgm:cxn modelId="{55D68486-CA32-5D4E-8B48-3ACB43DFC956}" type="presParOf" srcId="{11997BE4-338C-FB4A-A943-74C58068DB95}" destId="{C08D6213-BBE0-BB4E-A6A1-3EFA74CEEC54}" srcOrd="0" destOrd="0" presId="urn:microsoft.com/office/officeart/2005/8/layout/hierarchy1"/>
    <dgm:cxn modelId="{1A763A50-4DC7-9242-AA75-27CCF56053BB}" type="presParOf" srcId="{C08D6213-BBE0-BB4E-A6A1-3EFA74CEEC54}" destId="{CB0558E6-DB6B-0B41-AA2E-29A5D1C4F1D0}" srcOrd="0" destOrd="0" presId="urn:microsoft.com/office/officeart/2005/8/layout/hierarchy1"/>
    <dgm:cxn modelId="{DCC6054A-F016-5944-AA5B-7943F87A0D9B}" type="presParOf" srcId="{C08D6213-BBE0-BB4E-A6A1-3EFA74CEEC54}" destId="{909A8B7D-391B-444A-8EE6-512F13A7E5CE}" srcOrd="1" destOrd="0" presId="urn:microsoft.com/office/officeart/2005/8/layout/hierarchy1"/>
    <dgm:cxn modelId="{29936BF9-D591-A240-B729-41F85D1FC4AE}" type="presParOf" srcId="{11997BE4-338C-FB4A-A943-74C58068DB95}" destId="{25122929-CEAA-7044-A8B2-8464D9F2DA05}" srcOrd="1" destOrd="0" presId="urn:microsoft.com/office/officeart/2005/8/layout/hierarchy1"/>
    <dgm:cxn modelId="{6A365583-DA4A-0545-BFE1-31E21990C5B6}" type="presParOf" srcId="{9472A451-FA94-EE4F-8B34-1756FFBE40B0}" destId="{D13DC72B-315B-F94A-BBF7-FD8CB90C058F}" srcOrd="1" destOrd="0" presId="urn:microsoft.com/office/officeart/2005/8/layout/hierarchy1"/>
    <dgm:cxn modelId="{1C09974C-0B5F-9B48-AB61-53BB236D7DAB}" type="presParOf" srcId="{D13DC72B-315B-F94A-BBF7-FD8CB90C058F}" destId="{B0B5D907-E207-6344-9145-C05B3BC70CC6}" srcOrd="0" destOrd="0" presId="urn:microsoft.com/office/officeart/2005/8/layout/hierarchy1"/>
    <dgm:cxn modelId="{D618088F-9B2A-EC4D-AA97-EAC80A9FB6FC}" type="presParOf" srcId="{B0B5D907-E207-6344-9145-C05B3BC70CC6}" destId="{A1A6F1FA-0D72-8241-A6D6-D206B3B90312}" srcOrd="0" destOrd="0" presId="urn:microsoft.com/office/officeart/2005/8/layout/hierarchy1"/>
    <dgm:cxn modelId="{1227F7E5-531F-4543-A926-2FA6C9BBF481}" type="presParOf" srcId="{B0B5D907-E207-6344-9145-C05B3BC70CC6}" destId="{88D93428-663D-B344-9985-C501E6CD2B58}" srcOrd="1" destOrd="0" presId="urn:microsoft.com/office/officeart/2005/8/layout/hierarchy1"/>
    <dgm:cxn modelId="{EC4E33F0-C420-A748-BFCF-77490F459847}" type="presParOf" srcId="{D13DC72B-315B-F94A-BBF7-FD8CB90C058F}" destId="{D1F29F92-7DED-8A48-828D-7A905D72F7A6}" srcOrd="1" destOrd="0" presId="urn:microsoft.com/office/officeart/2005/8/layout/hierarchy1"/>
    <dgm:cxn modelId="{8BF7DF20-0802-514B-AAF9-5416B4B021B3}" type="presParOf" srcId="{D1F29F92-7DED-8A48-828D-7A905D72F7A6}" destId="{4C5A30CA-A59A-EA42-A0E7-4E324727C4CA}" srcOrd="0" destOrd="0" presId="urn:microsoft.com/office/officeart/2005/8/layout/hierarchy1"/>
    <dgm:cxn modelId="{97DEBB6E-AD8F-2D4C-BC36-80D1E02C3E02}" type="presParOf" srcId="{D1F29F92-7DED-8A48-828D-7A905D72F7A6}" destId="{18D9B430-F6DF-6E4D-8BCE-36783E2446B7}" srcOrd="1" destOrd="0" presId="urn:microsoft.com/office/officeart/2005/8/layout/hierarchy1"/>
    <dgm:cxn modelId="{D59E58F5-C54B-F74F-ACFD-024638977BCA}" type="presParOf" srcId="{18D9B430-F6DF-6E4D-8BCE-36783E2446B7}" destId="{012DB533-E8FF-D546-A7E1-7CA753FD8126}" srcOrd="0" destOrd="0" presId="urn:microsoft.com/office/officeart/2005/8/layout/hierarchy1"/>
    <dgm:cxn modelId="{284864F4-8E66-5242-993C-E5EF2D712895}" type="presParOf" srcId="{012DB533-E8FF-D546-A7E1-7CA753FD8126}" destId="{845A3C89-3715-3745-A6F2-DCF55C6F3EAB}" srcOrd="0" destOrd="0" presId="urn:microsoft.com/office/officeart/2005/8/layout/hierarchy1"/>
    <dgm:cxn modelId="{AA91471E-A3C9-C540-86D6-23FC6DC78A19}" type="presParOf" srcId="{012DB533-E8FF-D546-A7E1-7CA753FD8126}" destId="{6F0B00F2-C2CB-D947-BDF4-3C5095A79E1B}" srcOrd="1" destOrd="0" presId="urn:microsoft.com/office/officeart/2005/8/layout/hierarchy1"/>
    <dgm:cxn modelId="{4A8D4ACA-8E96-9940-8F5B-5BC1B3B7DFB6}" type="presParOf" srcId="{18D9B430-F6DF-6E4D-8BCE-36783E2446B7}" destId="{DB338C80-2353-1B41-874E-EEA3C732D77D}" srcOrd="1" destOrd="0" presId="urn:microsoft.com/office/officeart/2005/8/layout/hierarchy1"/>
    <dgm:cxn modelId="{D7EFD7D7-A211-D14E-85F8-C0D6323C322B}" type="presParOf" srcId="{D1F29F92-7DED-8A48-828D-7A905D72F7A6}" destId="{14935FCF-6E12-204D-8B72-08A43792790D}" srcOrd="2" destOrd="0" presId="urn:microsoft.com/office/officeart/2005/8/layout/hierarchy1"/>
    <dgm:cxn modelId="{7038A39F-8CFE-CC4B-8A71-FDBCC887D002}" type="presParOf" srcId="{D1F29F92-7DED-8A48-828D-7A905D72F7A6}" destId="{DD5ED7BA-5BE6-9249-927C-6C3E0464A491}" srcOrd="3" destOrd="0" presId="urn:microsoft.com/office/officeart/2005/8/layout/hierarchy1"/>
    <dgm:cxn modelId="{571422E8-91CE-874B-BF3C-F9679B3F024A}" type="presParOf" srcId="{DD5ED7BA-5BE6-9249-927C-6C3E0464A491}" destId="{D506B0B3-E042-0347-BA71-26BAE34A3A2A}" srcOrd="0" destOrd="0" presId="urn:microsoft.com/office/officeart/2005/8/layout/hierarchy1"/>
    <dgm:cxn modelId="{D252CC92-B39A-D742-BCDC-3AD29C3926A8}" type="presParOf" srcId="{D506B0B3-E042-0347-BA71-26BAE34A3A2A}" destId="{04AD92A4-894A-5342-95E4-E79F0F1F89D7}" srcOrd="0" destOrd="0" presId="urn:microsoft.com/office/officeart/2005/8/layout/hierarchy1"/>
    <dgm:cxn modelId="{CB7F91E9-B9C7-9F44-A107-627356456ACA}" type="presParOf" srcId="{D506B0B3-E042-0347-BA71-26BAE34A3A2A}" destId="{4196A6E9-CB77-794D-A4B2-F7B0A88F8E74}" srcOrd="1" destOrd="0" presId="urn:microsoft.com/office/officeart/2005/8/layout/hierarchy1"/>
    <dgm:cxn modelId="{3ADC0966-E621-E345-99C4-A7B6E7BF21A0}" type="presParOf" srcId="{DD5ED7BA-5BE6-9249-927C-6C3E0464A491}" destId="{D9CF4B5B-3DA1-5F4A-BE80-DE733C24B518}" srcOrd="1" destOrd="0" presId="urn:microsoft.com/office/officeart/2005/8/layout/hierarchy1"/>
    <dgm:cxn modelId="{25008DB8-76CE-7246-9381-C0D231D7D863}" type="presParOf" srcId="{D1F29F92-7DED-8A48-828D-7A905D72F7A6}" destId="{CFEF4ED3-9365-5947-89FD-A856B9DFF228}" srcOrd="4" destOrd="0" presId="urn:microsoft.com/office/officeart/2005/8/layout/hierarchy1"/>
    <dgm:cxn modelId="{03499EDD-CCB6-2746-BCBB-1A3512F6F34B}" type="presParOf" srcId="{D1F29F92-7DED-8A48-828D-7A905D72F7A6}" destId="{3BB1303D-AD40-2445-9EC4-E6BB3B442D01}" srcOrd="5" destOrd="0" presId="urn:microsoft.com/office/officeart/2005/8/layout/hierarchy1"/>
    <dgm:cxn modelId="{01D5125C-C8E6-234A-92FD-149C6BB841F4}" type="presParOf" srcId="{3BB1303D-AD40-2445-9EC4-E6BB3B442D01}" destId="{F0C04352-CA3F-AC44-B1B9-1B59CA68D4C1}" srcOrd="0" destOrd="0" presId="urn:microsoft.com/office/officeart/2005/8/layout/hierarchy1"/>
    <dgm:cxn modelId="{AA56D1B6-CA37-094E-918A-C8C77C961D7B}" type="presParOf" srcId="{F0C04352-CA3F-AC44-B1B9-1B59CA68D4C1}" destId="{947C9AFE-3635-CA4A-803A-9197AA9134E0}" srcOrd="0" destOrd="0" presId="urn:microsoft.com/office/officeart/2005/8/layout/hierarchy1"/>
    <dgm:cxn modelId="{041F5790-F13B-0548-A633-FB56D6CD2F2B}" type="presParOf" srcId="{F0C04352-CA3F-AC44-B1B9-1B59CA68D4C1}" destId="{77E78B7B-31B8-FE41-A0F5-19C86C9044B2}" srcOrd="1" destOrd="0" presId="urn:microsoft.com/office/officeart/2005/8/layout/hierarchy1"/>
    <dgm:cxn modelId="{C56300F2-0F48-4F45-9758-B3E7138133E2}" type="presParOf" srcId="{3BB1303D-AD40-2445-9EC4-E6BB3B442D01}" destId="{6B1249E5-7839-BC4C-BAA3-1828CF21D05D}" srcOrd="1" destOrd="0" presId="urn:microsoft.com/office/officeart/2005/8/layout/hierarchy1"/>
    <dgm:cxn modelId="{3DB74F7C-178F-C245-81CE-78DB29BDAB26}" type="presParOf" srcId="{D1F29F92-7DED-8A48-828D-7A905D72F7A6}" destId="{50F6C4A6-6280-E348-863C-FBD316349147}" srcOrd="6" destOrd="0" presId="urn:microsoft.com/office/officeart/2005/8/layout/hierarchy1"/>
    <dgm:cxn modelId="{60CA21DF-4628-0C46-9CBD-62C16AD14301}" type="presParOf" srcId="{D1F29F92-7DED-8A48-828D-7A905D72F7A6}" destId="{C73B198A-6D0B-7B44-BF7D-BCC559B5D86B}" srcOrd="7" destOrd="0" presId="urn:microsoft.com/office/officeart/2005/8/layout/hierarchy1"/>
    <dgm:cxn modelId="{6D9459D1-4D72-1C45-8FC0-B119A774F17A}" type="presParOf" srcId="{C73B198A-6D0B-7B44-BF7D-BCC559B5D86B}" destId="{957AA0EC-2229-434C-9EDE-969CD3E47C80}" srcOrd="0" destOrd="0" presId="urn:microsoft.com/office/officeart/2005/8/layout/hierarchy1"/>
    <dgm:cxn modelId="{159053FE-6961-F246-A4F1-EF7387F8514E}" type="presParOf" srcId="{957AA0EC-2229-434C-9EDE-969CD3E47C80}" destId="{9C933046-D980-7349-85B1-498DC70A48A5}" srcOrd="0" destOrd="0" presId="urn:microsoft.com/office/officeart/2005/8/layout/hierarchy1"/>
    <dgm:cxn modelId="{7DCB8CC8-99F9-F74D-9999-6296B79BEC99}" type="presParOf" srcId="{957AA0EC-2229-434C-9EDE-969CD3E47C80}" destId="{7D21FFDC-F18D-FC45-BF8E-06E99FC8AF99}" srcOrd="1" destOrd="0" presId="urn:microsoft.com/office/officeart/2005/8/layout/hierarchy1"/>
    <dgm:cxn modelId="{5C832C1F-2194-0343-B191-6B06DA18379A}" type="presParOf" srcId="{C73B198A-6D0B-7B44-BF7D-BCC559B5D86B}" destId="{33627C93-2DB6-C644-B941-AB45509073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7ED0EC-7AF7-4DB5-9E87-8129E45C5433}" type="doc">
      <dgm:prSet loTypeId="urn:microsoft.com/office/officeart/2005/8/layout/default" loCatId="list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4354C11D-DAE7-442B-9B71-7F3BB0A5AE36}">
      <dgm:prSet custT="1"/>
      <dgm:spPr/>
      <dgm:t>
        <a:bodyPr/>
        <a:lstStyle/>
        <a:p>
          <a:r>
            <a:rPr lang="it-IT" sz="1400" b="0" i="0" u="none" dirty="0"/>
            <a:t>Misura sanzionatoria in caso di sforamento dell’obiettivo annuale di riduzione degli impegni di parte corrente con ritenuta coatta da parte dell’Agenzia delle Entrate – Ufficio struttura di gestione</a:t>
          </a:r>
          <a:endParaRPr lang="en-US" sz="1400" b="0" u="none" dirty="0"/>
        </a:p>
      </dgm:t>
    </dgm:pt>
    <dgm:pt modelId="{350D6198-2915-4E75-ADFD-F602AA10BA7D}" type="parTrans" cxnId="{83D6F174-F713-47CF-8443-143CB1C0EB08}">
      <dgm:prSet/>
      <dgm:spPr/>
      <dgm:t>
        <a:bodyPr/>
        <a:lstStyle/>
        <a:p>
          <a:endParaRPr lang="en-US"/>
        </a:p>
      </dgm:t>
    </dgm:pt>
    <dgm:pt modelId="{ABFE6481-346B-4781-9432-FE576F8FBD19}" type="sibTrans" cxnId="{83D6F174-F713-47CF-8443-143CB1C0EB08}">
      <dgm:prSet/>
      <dgm:spPr/>
      <dgm:t>
        <a:bodyPr/>
        <a:lstStyle/>
        <a:p>
          <a:endParaRPr lang="en-US"/>
        </a:p>
      </dgm:t>
    </dgm:pt>
    <dgm:pt modelId="{7474C67E-1FF9-42A6-B2E7-420264C96E64}">
      <dgm:prSet custT="1"/>
      <dgm:spPr/>
      <dgm:t>
        <a:bodyPr/>
        <a:lstStyle/>
        <a:p>
          <a:r>
            <a:rPr lang="it-IT" sz="1500" b="0" i="0" dirty="0"/>
            <a:t>Impegno della Regione per l’attuazione dei Costi e dei fabbisogni standard degli Enti locali;</a:t>
          </a:r>
          <a:endParaRPr lang="en-US" sz="1500" dirty="0"/>
        </a:p>
      </dgm:t>
    </dgm:pt>
    <dgm:pt modelId="{BCC6A11B-3A80-4D9E-9F3C-8AEFB5C503C8}" type="parTrans" cxnId="{42BBA3DD-0F79-4B5F-8EB2-A74589C5483A}">
      <dgm:prSet/>
      <dgm:spPr/>
      <dgm:t>
        <a:bodyPr/>
        <a:lstStyle/>
        <a:p>
          <a:endParaRPr lang="en-US"/>
        </a:p>
      </dgm:t>
    </dgm:pt>
    <dgm:pt modelId="{DB002E23-D3BE-40C8-9EA7-83D6143351A8}" type="sibTrans" cxnId="{42BBA3DD-0F79-4B5F-8EB2-A74589C5483A}">
      <dgm:prSet/>
      <dgm:spPr/>
      <dgm:t>
        <a:bodyPr/>
        <a:lstStyle/>
        <a:p>
          <a:endParaRPr lang="en-US"/>
        </a:p>
      </dgm:t>
    </dgm:pt>
    <dgm:pt modelId="{B91145F2-49A5-4D6E-A3AD-E0924695690B}">
      <dgm:prSet custT="1"/>
      <dgm:spPr/>
      <dgm:t>
        <a:bodyPr/>
        <a:lstStyle/>
        <a:p>
          <a:r>
            <a:rPr lang="it-IT" sz="1400" b="0" i="0" dirty="0"/>
            <a:t>Modifica norme di attuazione in materia finanziaria per introduzione criterio del maturato per il gettito IRPEF, con </a:t>
          </a:r>
          <a:r>
            <a:rPr lang="it-IT" sz="1400" b="0" i="0" dirty="0" smtClean="0"/>
            <a:t>misure </a:t>
          </a:r>
          <a:r>
            <a:rPr lang="it-IT" sz="1400" b="0" i="0" dirty="0"/>
            <a:t>di compartecipazione che sostituiscono la integrale spettanza del tributo prevista dall’art. 36 </a:t>
          </a:r>
          <a:r>
            <a:rPr lang="it-IT" sz="1400" b="0" i="0" dirty="0" smtClean="0"/>
            <a:t>Statuto</a:t>
          </a:r>
          <a:r>
            <a:rPr lang="it-IT" sz="1400" b="0" i="0" dirty="0"/>
            <a:t>;</a:t>
          </a:r>
          <a:endParaRPr lang="en-US" sz="1400" dirty="0"/>
        </a:p>
      </dgm:t>
    </dgm:pt>
    <dgm:pt modelId="{F74A31AB-CDBC-4179-96DD-3A7ABF8ED698}" type="parTrans" cxnId="{5AA15D1B-5B4E-4E8D-8DFA-08D4B8D500A7}">
      <dgm:prSet/>
      <dgm:spPr/>
      <dgm:t>
        <a:bodyPr/>
        <a:lstStyle/>
        <a:p>
          <a:endParaRPr lang="en-US"/>
        </a:p>
      </dgm:t>
    </dgm:pt>
    <dgm:pt modelId="{A1A93FF0-3CBF-41D3-AA28-FA65626BC563}" type="sibTrans" cxnId="{5AA15D1B-5B4E-4E8D-8DFA-08D4B8D500A7}">
      <dgm:prSet/>
      <dgm:spPr/>
      <dgm:t>
        <a:bodyPr/>
        <a:lstStyle/>
        <a:p>
          <a:endParaRPr lang="en-US"/>
        </a:p>
      </dgm:t>
    </dgm:pt>
    <dgm:pt modelId="{43F423F5-EC35-49B1-AB0D-2A2CA7F14590}">
      <dgm:prSet custT="1"/>
      <dgm:spPr/>
      <dgm:t>
        <a:bodyPr/>
        <a:lstStyle/>
        <a:p>
          <a:r>
            <a:rPr lang="it-IT" sz="1500" b="0" i="0" dirty="0"/>
            <a:t>Restituzione dell'importo di 285 milioni di euro </a:t>
          </a:r>
          <a:r>
            <a:rPr lang="it-IT" sz="1500" b="0" i="0" dirty="0" smtClean="0"/>
            <a:t>per gli anni 2018-2020, </a:t>
          </a:r>
          <a:r>
            <a:rPr lang="it-IT" sz="1500" b="0" i="0" dirty="0"/>
            <a:t>a titolo di IVA derivante dall’istituto dello </a:t>
          </a:r>
          <a:r>
            <a:rPr lang="it-IT" sz="1500" b="0" i="1" dirty="0"/>
            <a:t>Split </a:t>
          </a:r>
          <a:r>
            <a:rPr lang="it-IT" sz="1500" b="0" i="1" dirty="0" err="1"/>
            <a:t>Payment</a:t>
          </a:r>
          <a:r>
            <a:rPr lang="it-IT" sz="1500" b="0" i="0" dirty="0"/>
            <a:t>;</a:t>
          </a:r>
          <a:endParaRPr lang="en-US" sz="1500" dirty="0"/>
        </a:p>
      </dgm:t>
    </dgm:pt>
    <dgm:pt modelId="{8BB0D33C-26DB-49C4-8FD6-85731C75CB07}" type="parTrans" cxnId="{8DF2C0B9-76B7-49C3-860E-B69C4A852138}">
      <dgm:prSet/>
      <dgm:spPr/>
      <dgm:t>
        <a:bodyPr/>
        <a:lstStyle/>
        <a:p>
          <a:endParaRPr lang="en-US"/>
        </a:p>
      </dgm:t>
    </dgm:pt>
    <dgm:pt modelId="{CC4AA3B2-69A4-46A1-A533-95EE56DF5268}" type="sibTrans" cxnId="{8DF2C0B9-76B7-49C3-860E-B69C4A852138}">
      <dgm:prSet/>
      <dgm:spPr/>
      <dgm:t>
        <a:bodyPr/>
        <a:lstStyle/>
        <a:p>
          <a:endParaRPr lang="en-US"/>
        </a:p>
      </dgm:t>
    </dgm:pt>
    <dgm:pt modelId="{B94FC310-5467-4FD5-A542-3399114D8AA7}">
      <dgm:prSet/>
      <dgm:spPr/>
      <dgm:t>
        <a:bodyPr/>
        <a:lstStyle/>
        <a:p>
          <a:r>
            <a:rPr lang="it-IT" b="0" i="0" dirty="0"/>
            <a:t>Ritiro di tutti i ricorsi, in materia di finanza pubblica promossi prima del 31 dicembre 2015; </a:t>
          </a:r>
          <a:r>
            <a:rPr lang="it-IT" b="0" i="0" dirty="0" smtClean="0"/>
            <a:t>recupero </a:t>
          </a:r>
          <a:r>
            <a:rPr lang="it-IT" b="0" i="0" dirty="0"/>
            <a:t>somme anticipate dallo Stato in esecuzione della sentenza di condanna della Corte di Giustizia dell'Unione Europea del 2 dicembre 2014;</a:t>
          </a:r>
          <a:endParaRPr lang="en-US" dirty="0"/>
        </a:p>
      </dgm:t>
    </dgm:pt>
    <dgm:pt modelId="{F628ED10-B63D-4848-8A9E-EE6EFFC9209F}" type="parTrans" cxnId="{D9B97A83-A11E-47EB-B212-CC4A6248E7CF}">
      <dgm:prSet/>
      <dgm:spPr/>
      <dgm:t>
        <a:bodyPr/>
        <a:lstStyle/>
        <a:p>
          <a:endParaRPr lang="en-US"/>
        </a:p>
      </dgm:t>
    </dgm:pt>
    <dgm:pt modelId="{0BF96A80-0D38-43DE-8352-B86A5983D6E7}" type="sibTrans" cxnId="{D9B97A83-A11E-47EB-B212-CC4A6248E7CF}">
      <dgm:prSet/>
      <dgm:spPr/>
      <dgm:t>
        <a:bodyPr/>
        <a:lstStyle/>
        <a:p>
          <a:endParaRPr lang="en-US"/>
        </a:p>
      </dgm:t>
    </dgm:pt>
    <dgm:pt modelId="{3A7AEFDC-7DCE-4D69-973D-30C82074006F}">
      <dgm:prSet custT="1"/>
      <dgm:spPr/>
      <dgm:t>
        <a:bodyPr/>
        <a:lstStyle/>
        <a:p>
          <a:r>
            <a:rPr lang="it-IT" sz="1500" b="0" i="0" dirty="0"/>
            <a:t>Rinuncia ad effetti finanziari positivi delle sentenze intervenute fra l'Accordo del 9/6/2014 e la data di stipula del </a:t>
          </a:r>
          <a:r>
            <a:rPr lang="it-IT" sz="1500" b="0" i="0" dirty="0" smtClean="0"/>
            <a:t>secondo Accordo</a:t>
          </a:r>
          <a:r>
            <a:rPr lang="it-IT" sz="1500" b="0" i="0" dirty="0"/>
            <a:t>.</a:t>
          </a:r>
          <a:endParaRPr lang="en-US" sz="1500" dirty="0"/>
        </a:p>
      </dgm:t>
    </dgm:pt>
    <dgm:pt modelId="{386DA167-ED7C-45CD-9866-35C3BB6C038F}" type="parTrans" cxnId="{DA808700-E27E-4610-A199-9FC8D1E6B84A}">
      <dgm:prSet/>
      <dgm:spPr/>
      <dgm:t>
        <a:bodyPr/>
        <a:lstStyle/>
        <a:p>
          <a:endParaRPr lang="en-US"/>
        </a:p>
      </dgm:t>
    </dgm:pt>
    <dgm:pt modelId="{1B009D01-62C8-4F72-BBEC-7DE09F6415D5}" type="sibTrans" cxnId="{DA808700-E27E-4610-A199-9FC8D1E6B84A}">
      <dgm:prSet/>
      <dgm:spPr/>
      <dgm:t>
        <a:bodyPr/>
        <a:lstStyle/>
        <a:p>
          <a:endParaRPr lang="en-US"/>
        </a:p>
      </dgm:t>
    </dgm:pt>
    <dgm:pt modelId="{E7F03F9B-C589-974E-A452-5A102717DAA5}" type="pres">
      <dgm:prSet presAssocID="{F47ED0EC-7AF7-4DB5-9E87-8129E45C543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D13170D-A719-7244-BB3F-3E469521A0B8}" type="pres">
      <dgm:prSet presAssocID="{4354C11D-DAE7-442B-9B71-7F3BB0A5AE3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F41F131-073D-A745-BCE7-4A0541C040AC}" type="pres">
      <dgm:prSet presAssocID="{ABFE6481-346B-4781-9432-FE576F8FBD19}" presName="sibTrans" presStyleCnt="0"/>
      <dgm:spPr/>
    </dgm:pt>
    <dgm:pt modelId="{F2760191-CEC1-CD49-8DA9-0CFADAF6E1AC}" type="pres">
      <dgm:prSet presAssocID="{7474C67E-1FF9-42A6-B2E7-420264C96E6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F3C3EC4-E676-8E4E-AB15-E5381E20465B}" type="pres">
      <dgm:prSet presAssocID="{DB002E23-D3BE-40C8-9EA7-83D6143351A8}" presName="sibTrans" presStyleCnt="0"/>
      <dgm:spPr/>
    </dgm:pt>
    <dgm:pt modelId="{69595F72-FD4B-9D4D-ACB2-9BF27E9EC9D9}" type="pres">
      <dgm:prSet presAssocID="{B91145F2-49A5-4D6E-A3AD-E0924695690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88A60C-497F-3540-B7C5-8261F7B0EE1F}" type="pres">
      <dgm:prSet presAssocID="{A1A93FF0-3CBF-41D3-AA28-FA65626BC563}" presName="sibTrans" presStyleCnt="0"/>
      <dgm:spPr/>
    </dgm:pt>
    <dgm:pt modelId="{51E39043-84E0-A443-AB1A-AC0038F4219C}" type="pres">
      <dgm:prSet presAssocID="{43F423F5-EC35-49B1-AB0D-2A2CA7F14590}" presName="node" presStyleLbl="node1" presStyleIdx="3" presStyleCnt="6" custLinFactNeighborX="-250" custLinFactNeighborY="8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131665-A579-E741-9BEF-242021D7465B}" type="pres">
      <dgm:prSet presAssocID="{CC4AA3B2-69A4-46A1-A533-95EE56DF5268}" presName="sibTrans" presStyleCnt="0"/>
      <dgm:spPr/>
    </dgm:pt>
    <dgm:pt modelId="{A398B3D0-1EAA-6A46-B3E3-3E44D46D2527}" type="pres">
      <dgm:prSet presAssocID="{B94FC310-5467-4FD5-A542-3399114D8AA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C582D7-A0A8-AC42-9A10-6555580D30A0}" type="pres">
      <dgm:prSet presAssocID="{0BF96A80-0D38-43DE-8352-B86A5983D6E7}" presName="sibTrans" presStyleCnt="0"/>
      <dgm:spPr/>
    </dgm:pt>
    <dgm:pt modelId="{AE316CAA-C2D9-4343-9B17-39928B65A9D2}" type="pres">
      <dgm:prSet presAssocID="{3A7AEFDC-7DCE-4D69-973D-30C82074006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3D6F174-F713-47CF-8443-143CB1C0EB08}" srcId="{F47ED0EC-7AF7-4DB5-9E87-8129E45C5433}" destId="{4354C11D-DAE7-442B-9B71-7F3BB0A5AE36}" srcOrd="0" destOrd="0" parTransId="{350D6198-2915-4E75-ADFD-F602AA10BA7D}" sibTransId="{ABFE6481-346B-4781-9432-FE576F8FBD19}"/>
    <dgm:cxn modelId="{444ED5E5-FE47-B940-BB43-D09A2D5EF8CA}" type="presOf" srcId="{B91145F2-49A5-4D6E-A3AD-E0924695690B}" destId="{69595F72-FD4B-9D4D-ACB2-9BF27E9EC9D9}" srcOrd="0" destOrd="0" presId="urn:microsoft.com/office/officeart/2005/8/layout/default"/>
    <dgm:cxn modelId="{DA808700-E27E-4610-A199-9FC8D1E6B84A}" srcId="{F47ED0EC-7AF7-4DB5-9E87-8129E45C5433}" destId="{3A7AEFDC-7DCE-4D69-973D-30C82074006F}" srcOrd="5" destOrd="0" parTransId="{386DA167-ED7C-45CD-9866-35C3BB6C038F}" sibTransId="{1B009D01-62C8-4F72-BBEC-7DE09F6415D5}"/>
    <dgm:cxn modelId="{D9B97A83-A11E-47EB-B212-CC4A6248E7CF}" srcId="{F47ED0EC-7AF7-4DB5-9E87-8129E45C5433}" destId="{B94FC310-5467-4FD5-A542-3399114D8AA7}" srcOrd="4" destOrd="0" parTransId="{F628ED10-B63D-4848-8A9E-EE6EFFC9209F}" sibTransId="{0BF96A80-0D38-43DE-8352-B86A5983D6E7}"/>
    <dgm:cxn modelId="{4113BCC0-55B3-E34B-AB47-4154A61B8F8D}" type="presOf" srcId="{43F423F5-EC35-49B1-AB0D-2A2CA7F14590}" destId="{51E39043-84E0-A443-AB1A-AC0038F4219C}" srcOrd="0" destOrd="0" presId="urn:microsoft.com/office/officeart/2005/8/layout/default"/>
    <dgm:cxn modelId="{CE2E9F51-6CDA-6E41-A658-D8AB288344AC}" type="presOf" srcId="{B94FC310-5467-4FD5-A542-3399114D8AA7}" destId="{A398B3D0-1EAA-6A46-B3E3-3E44D46D2527}" srcOrd="0" destOrd="0" presId="urn:microsoft.com/office/officeart/2005/8/layout/default"/>
    <dgm:cxn modelId="{5AA15D1B-5B4E-4E8D-8DFA-08D4B8D500A7}" srcId="{F47ED0EC-7AF7-4DB5-9E87-8129E45C5433}" destId="{B91145F2-49A5-4D6E-A3AD-E0924695690B}" srcOrd="2" destOrd="0" parTransId="{F74A31AB-CDBC-4179-96DD-3A7ABF8ED698}" sibTransId="{A1A93FF0-3CBF-41D3-AA28-FA65626BC563}"/>
    <dgm:cxn modelId="{8DF2C0B9-76B7-49C3-860E-B69C4A852138}" srcId="{F47ED0EC-7AF7-4DB5-9E87-8129E45C5433}" destId="{43F423F5-EC35-49B1-AB0D-2A2CA7F14590}" srcOrd="3" destOrd="0" parTransId="{8BB0D33C-26DB-49C4-8FD6-85731C75CB07}" sibTransId="{CC4AA3B2-69A4-46A1-A533-95EE56DF5268}"/>
    <dgm:cxn modelId="{42BBA3DD-0F79-4B5F-8EB2-A74589C5483A}" srcId="{F47ED0EC-7AF7-4DB5-9E87-8129E45C5433}" destId="{7474C67E-1FF9-42A6-B2E7-420264C96E64}" srcOrd="1" destOrd="0" parTransId="{BCC6A11B-3A80-4D9E-9F3C-8AEFB5C503C8}" sibTransId="{DB002E23-D3BE-40C8-9EA7-83D6143351A8}"/>
    <dgm:cxn modelId="{E4A52B7C-5495-C349-B1E3-1AD2A80FE7DD}" type="presOf" srcId="{4354C11D-DAE7-442B-9B71-7F3BB0A5AE36}" destId="{9D13170D-A719-7244-BB3F-3E469521A0B8}" srcOrd="0" destOrd="0" presId="urn:microsoft.com/office/officeart/2005/8/layout/default"/>
    <dgm:cxn modelId="{76585CFE-8007-FC43-A84C-458B7A34A039}" type="presOf" srcId="{3A7AEFDC-7DCE-4D69-973D-30C82074006F}" destId="{AE316CAA-C2D9-4343-9B17-39928B65A9D2}" srcOrd="0" destOrd="0" presId="urn:microsoft.com/office/officeart/2005/8/layout/default"/>
    <dgm:cxn modelId="{E5F63504-0981-4E49-896E-6E1074D96742}" type="presOf" srcId="{F47ED0EC-7AF7-4DB5-9E87-8129E45C5433}" destId="{E7F03F9B-C589-974E-A452-5A102717DAA5}" srcOrd="0" destOrd="0" presId="urn:microsoft.com/office/officeart/2005/8/layout/default"/>
    <dgm:cxn modelId="{B10EEE1B-C6F8-BE4F-A271-663D0B27027B}" type="presOf" srcId="{7474C67E-1FF9-42A6-B2E7-420264C96E64}" destId="{F2760191-CEC1-CD49-8DA9-0CFADAF6E1AC}" srcOrd="0" destOrd="0" presId="urn:microsoft.com/office/officeart/2005/8/layout/default"/>
    <dgm:cxn modelId="{0DD3AD40-5A2F-F744-A2FD-73932E9DD2B1}" type="presParOf" srcId="{E7F03F9B-C589-974E-A452-5A102717DAA5}" destId="{9D13170D-A719-7244-BB3F-3E469521A0B8}" srcOrd="0" destOrd="0" presId="urn:microsoft.com/office/officeart/2005/8/layout/default"/>
    <dgm:cxn modelId="{616875B4-5973-9D40-810D-A6445F5D98DB}" type="presParOf" srcId="{E7F03F9B-C589-974E-A452-5A102717DAA5}" destId="{CF41F131-073D-A745-BCE7-4A0541C040AC}" srcOrd="1" destOrd="0" presId="urn:microsoft.com/office/officeart/2005/8/layout/default"/>
    <dgm:cxn modelId="{2E2E8DAB-B736-574C-8E19-F955EBFDCFE8}" type="presParOf" srcId="{E7F03F9B-C589-974E-A452-5A102717DAA5}" destId="{F2760191-CEC1-CD49-8DA9-0CFADAF6E1AC}" srcOrd="2" destOrd="0" presId="urn:microsoft.com/office/officeart/2005/8/layout/default"/>
    <dgm:cxn modelId="{BACCBFBC-6ED4-D545-8EB1-B3D2B30B2AF9}" type="presParOf" srcId="{E7F03F9B-C589-974E-A452-5A102717DAA5}" destId="{8F3C3EC4-E676-8E4E-AB15-E5381E20465B}" srcOrd="3" destOrd="0" presId="urn:microsoft.com/office/officeart/2005/8/layout/default"/>
    <dgm:cxn modelId="{8CBD6CFA-1B35-DF41-8A9E-7B0DB0D702B8}" type="presParOf" srcId="{E7F03F9B-C589-974E-A452-5A102717DAA5}" destId="{69595F72-FD4B-9D4D-ACB2-9BF27E9EC9D9}" srcOrd="4" destOrd="0" presId="urn:microsoft.com/office/officeart/2005/8/layout/default"/>
    <dgm:cxn modelId="{7F8A22C0-8EDF-2C4E-A414-65A0E28BC1F1}" type="presParOf" srcId="{E7F03F9B-C589-974E-A452-5A102717DAA5}" destId="{5688A60C-497F-3540-B7C5-8261F7B0EE1F}" srcOrd="5" destOrd="0" presId="urn:microsoft.com/office/officeart/2005/8/layout/default"/>
    <dgm:cxn modelId="{30F7E576-D68E-2443-A0B3-43DAFB5C4A85}" type="presParOf" srcId="{E7F03F9B-C589-974E-A452-5A102717DAA5}" destId="{51E39043-84E0-A443-AB1A-AC0038F4219C}" srcOrd="6" destOrd="0" presId="urn:microsoft.com/office/officeart/2005/8/layout/default"/>
    <dgm:cxn modelId="{E7C7FE03-B829-E545-9C97-F9AFC822CB96}" type="presParOf" srcId="{E7F03F9B-C589-974E-A452-5A102717DAA5}" destId="{AD131665-A579-E741-9BEF-242021D7465B}" srcOrd="7" destOrd="0" presId="urn:microsoft.com/office/officeart/2005/8/layout/default"/>
    <dgm:cxn modelId="{A5DDBC4F-9FE0-0946-A9EB-B0095336D7DF}" type="presParOf" srcId="{E7F03F9B-C589-974E-A452-5A102717DAA5}" destId="{A398B3D0-1EAA-6A46-B3E3-3E44D46D2527}" srcOrd="8" destOrd="0" presId="urn:microsoft.com/office/officeart/2005/8/layout/default"/>
    <dgm:cxn modelId="{3BEA361B-F66D-D44C-AAD4-2039F0066DE5}" type="presParOf" srcId="{E7F03F9B-C589-974E-A452-5A102717DAA5}" destId="{8CC582D7-A0A8-AC42-9A10-6555580D30A0}" srcOrd="9" destOrd="0" presId="urn:microsoft.com/office/officeart/2005/8/layout/default"/>
    <dgm:cxn modelId="{8821B630-7E2E-6541-A249-3D07C4B6C8B8}" type="presParOf" srcId="{E7F03F9B-C589-974E-A452-5A102717DAA5}" destId="{AE316CAA-C2D9-4343-9B17-39928B65A9D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04A34F-2A3E-491F-B120-B969C2EF3D78}" type="doc">
      <dgm:prSet loTypeId="urn:microsoft.com/office/officeart/2008/layout/LinedList" loCatId="list" qsTypeId="urn:microsoft.com/office/officeart/2005/8/quickstyle/simple4" qsCatId="simple" csTypeId="urn:microsoft.com/office/officeart/2005/8/colors/accent5_3" csCatId="accent5"/>
      <dgm:spPr/>
      <dgm:t>
        <a:bodyPr/>
        <a:lstStyle/>
        <a:p>
          <a:endParaRPr lang="en-US"/>
        </a:p>
      </dgm:t>
    </dgm:pt>
    <dgm:pt modelId="{FD6B1069-EC7D-4E2E-8DCE-564F9E512365}">
      <dgm:prSet/>
      <dgm:spPr/>
      <dgm:t>
        <a:bodyPr/>
        <a:lstStyle/>
        <a:p>
          <a:r>
            <a:rPr lang="it-IT" b="0" i="0" dirty="0"/>
            <a:t>Introduzione criterio del maturato per il gettito IVA, con compartecipazione nella misura di 3,64 decimi;</a:t>
          </a:r>
          <a:endParaRPr lang="en-US" dirty="0"/>
        </a:p>
      </dgm:t>
    </dgm:pt>
    <dgm:pt modelId="{D43C0931-A981-4978-961D-AE98904B21A8}" type="parTrans" cxnId="{EDE218C5-42C0-4CD9-98FB-D081E1ED1461}">
      <dgm:prSet/>
      <dgm:spPr/>
      <dgm:t>
        <a:bodyPr/>
        <a:lstStyle/>
        <a:p>
          <a:endParaRPr lang="en-US"/>
        </a:p>
      </dgm:t>
    </dgm:pt>
    <dgm:pt modelId="{958E76C1-520F-4398-8317-15DBD75A68B3}" type="sibTrans" cxnId="{EDE218C5-42C0-4CD9-98FB-D081E1ED1461}">
      <dgm:prSet/>
      <dgm:spPr/>
      <dgm:t>
        <a:bodyPr/>
        <a:lstStyle/>
        <a:p>
          <a:endParaRPr lang="en-US"/>
        </a:p>
      </dgm:t>
    </dgm:pt>
    <dgm:pt modelId="{6C833776-7EE5-4AC2-891F-F20D3E215A00}">
      <dgm:prSet/>
      <dgm:spPr/>
      <dgm:t>
        <a:bodyPr/>
        <a:lstStyle/>
        <a:p>
          <a:r>
            <a:rPr lang="it-IT" b="0" i="0" dirty="0"/>
            <a:t>Destinazione ai liberi consorzi del proprio territorio di un contributo di 70 milioni a partire dall'anno 2017 (aggiuntivi rispetto al consuntivo 2016);</a:t>
          </a:r>
          <a:endParaRPr lang="en-US" dirty="0"/>
        </a:p>
      </dgm:t>
    </dgm:pt>
    <dgm:pt modelId="{9A6606F6-ED1B-4C09-A859-6754A342F434}" type="parTrans" cxnId="{3F7595B4-EC46-425E-B57E-4A5725B7F777}">
      <dgm:prSet/>
      <dgm:spPr/>
      <dgm:t>
        <a:bodyPr/>
        <a:lstStyle/>
        <a:p>
          <a:endParaRPr lang="en-US"/>
        </a:p>
      </dgm:t>
    </dgm:pt>
    <dgm:pt modelId="{0569D7D0-2D41-4281-84F9-0233AE82176B}" type="sibTrans" cxnId="{3F7595B4-EC46-425E-B57E-4A5725B7F777}">
      <dgm:prSet/>
      <dgm:spPr/>
      <dgm:t>
        <a:bodyPr/>
        <a:lstStyle/>
        <a:p>
          <a:endParaRPr lang="en-US"/>
        </a:p>
      </dgm:t>
    </dgm:pt>
    <dgm:pt modelId="{D6830E43-0D7C-4405-8CD6-B6780F9824EE}">
      <dgm:prSet/>
      <dgm:spPr/>
      <dgm:t>
        <a:bodyPr/>
        <a:lstStyle/>
        <a:p>
          <a:r>
            <a:rPr lang="it-IT" b="0" i="0"/>
            <a:t>Approvazione di norma per la raccolta dei dati necessari per il calcolo dei fabbisogni standard degli Enti locali siciliani.</a:t>
          </a:r>
          <a:endParaRPr lang="en-US"/>
        </a:p>
      </dgm:t>
    </dgm:pt>
    <dgm:pt modelId="{0E6B9E25-D413-4408-815A-49032443ECF1}" type="parTrans" cxnId="{423730EB-C580-4AA9-9C7C-DFAEC2E1DBB7}">
      <dgm:prSet/>
      <dgm:spPr/>
      <dgm:t>
        <a:bodyPr/>
        <a:lstStyle/>
        <a:p>
          <a:endParaRPr lang="en-US"/>
        </a:p>
      </dgm:t>
    </dgm:pt>
    <dgm:pt modelId="{AC699935-B6BF-4F2C-955A-A56DC651501C}" type="sibTrans" cxnId="{423730EB-C580-4AA9-9C7C-DFAEC2E1DBB7}">
      <dgm:prSet/>
      <dgm:spPr/>
      <dgm:t>
        <a:bodyPr/>
        <a:lstStyle/>
        <a:p>
          <a:endParaRPr lang="en-US"/>
        </a:p>
      </dgm:t>
    </dgm:pt>
    <dgm:pt modelId="{9582933D-4F51-FE49-83AD-139946521D45}" type="pres">
      <dgm:prSet presAssocID="{C604A34F-2A3E-491F-B120-B969C2EF3D7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3DB464C8-A8EC-5244-AB97-D0D88DB40FF1}" type="pres">
      <dgm:prSet presAssocID="{FD6B1069-EC7D-4E2E-8DCE-564F9E512365}" presName="thickLine" presStyleLbl="alignNode1" presStyleIdx="0" presStyleCnt="3"/>
      <dgm:spPr/>
    </dgm:pt>
    <dgm:pt modelId="{CB69C42D-54A9-154C-8B38-6C07D9C854CC}" type="pres">
      <dgm:prSet presAssocID="{FD6B1069-EC7D-4E2E-8DCE-564F9E512365}" presName="horz1" presStyleCnt="0"/>
      <dgm:spPr/>
    </dgm:pt>
    <dgm:pt modelId="{5156A87A-0C78-EF44-841C-8A16119D6779}" type="pres">
      <dgm:prSet presAssocID="{FD6B1069-EC7D-4E2E-8DCE-564F9E512365}" presName="tx1" presStyleLbl="revTx" presStyleIdx="0" presStyleCnt="3"/>
      <dgm:spPr/>
      <dgm:t>
        <a:bodyPr/>
        <a:lstStyle/>
        <a:p>
          <a:endParaRPr lang="it-IT"/>
        </a:p>
      </dgm:t>
    </dgm:pt>
    <dgm:pt modelId="{460D743C-E8A7-BD4E-8904-BA596EDF28AE}" type="pres">
      <dgm:prSet presAssocID="{FD6B1069-EC7D-4E2E-8DCE-564F9E512365}" presName="vert1" presStyleCnt="0"/>
      <dgm:spPr/>
    </dgm:pt>
    <dgm:pt modelId="{1926B37D-3277-B540-A98F-4E189B65EA91}" type="pres">
      <dgm:prSet presAssocID="{6C833776-7EE5-4AC2-891F-F20D3E215A00}" presName="thickLine" presStyleLbl="alignNode1" presStyleIdx="1" presStyleCnt="3"/>
      <dgm:spPr/>
    </dgm:pt>
    <dgm:pt modelId="{62F8F039-7A70-104B-9DDD-1705F15AEB38}" type="pres">
      <dgm:prSet presAssocID="{6C833776-7EE5-4AC2-891F-F20D3E215A00}" presName="horz1" presStyleCnt="0"/>
      <dgm:spPr/>
    </dgm:pt>
    <dgm:pt modelId="{D6DC55FD-94DE-AD46-9F8F-EA44445600BC}" type="pres">
      <dgm:prSet presAssocID="{6C833776-7EE5-4AC2-891F-F20D3E215A00}" presName="tx1" presStyleLbl="revTx" presStyleIdx="1" presStyleCnt="3"/>
      <dgm:spPr/>
      <dgm:t>
        <a:bodyPr/>
        <a:lstStyle/>
        <a:p>
          <a:endParaRPr lang="it-IT"/>
        </a:p>
      </dgm:t>
    </dgm:pt>
    <dgm:pt modelId="{B9EAF0E3-E895-8747-854F-11E9D47F45C6}" type="pres">
      <dgm:prSet presAssocID="{6C833776-7EE5-4AC2-891F-F20D3E215A00}" presName="vert1" presStyleCnt="0"/>
      <dgm:spPr/>
    </dgm:pt>
    <dgm:pt modelId="{CEC14377-2955-824A-9D35-5ED1065AEBAD}" type="pres">
      <dgm:prSet presAssocID="{D6830E43-0D7C-4405-8CD6-B6780F9824EE}" presName="thickLine" presStyleLbl="alignNode1" presStyleIdx="2" presStyleCnt="3"/>
      <dgm:spPr/>
    </dgm:pt>
    <dgm:pt modelId="{8DC6FD1B-D2CE-8C46-A4D5-A5B874A70645}" type="pres">
      <dgm:prSet presAssocID="{D6830E43-0D7C-4405-8CD6-B6780F9824EE}" presName="horz1" presStyleCnt="0"/>
      <dgm:spPr/>
    </dgm:pt>
    <dgm:pt modelId="{7F1CC8EA-1225-1B4E-BA21-F41ABAD07646}" type="pres">
      <dgm:prSet presAssocID="{D6830E43-0D7C-4405-8CD6-B6780F9824EE}" presName="tx1" presStyleLbl="revTx" presStyleIdx="2" presStyleCnt="3"/>
      <dgm:spPr/>
      <dgm:t>
        <a:bodyPr/>
        <a:lstStyle/>
        <a:p>
          <a:endParaRPr lang="it-IT"/>
        </a:p>
      </dgm:t>
    </dgm:pt>
    <dgm:pt modelId="{0471CA14-2422-E84E-8037-C184E53852F6}" type="pres">
      <dgm:prSet presAssocID="{D6830E43-0D7C-4405-8CD6-B6780F9824EE}" presName="vert1" presStyleCnt="0"/>
      <dgm:spPr/>
    </dgm:pt>
  </dgm:ptLst>
  <dgm:cxnLst>
    <dgm:cxn modelId="{423730EB-C580-4AA9-9C7C-DFAEC2E1DBB7}" srcId="{C604A34F-2A3E-491F-B120-B969C2EF3D78}" destId="{D6830E43-0D7C-4405-8CD6-B6780F9824EE}" srcOrd="2" destOrd="0" parTransId="{0E6B9E25-D413-4408-815A-49032443ECF1}" sibTransId="{AC699935-B6BF-4F2C-955A-A56DC651501C}"/>
    <dgm:cxn modelId="{9DDE1C2A-3AE0-5B4D-8D57-104B31E68B62}" type="presOf" srcId="{FD6B1069-EC7D-4E2E-8DCE-564F9E512365}" destId="{5156A87A-0C78-EF44-841C-8A16119D6779}" srcOrd="0" destOrd="0" presId="urn:microsoft.com/office/officeart/2008/layout/LinedList"/>
    <dgm:cxn modelId="{99E85707-8206-E546-AB47-321FD7B83927}" type="presOf" srcId="{D6830E43-0D7C-4405-8CD6-B6780F9824EE}" destId="{7F1CC8EA-1225-1B4E-BA21-F41ABAD07646}" srcOrd="0" destOrd="0" presId="urn:microsoft.com/office/officeart/2008/layout/LinedList"/>
    <dgm:cxn modelId="{EDE218C5-42C0-4CD9-98FB-D081E1ED1461}" srcId="{C604A34F-2A3E-491F-B120-B969C2EF3D78}" destId="{FD6B1069-EC7D-4E2E-8DCE-564F9E512365}" srcOrd="0" destOrd="0" parTransId="{D43C0931-A981-4978-961D-AE98904B21A8}" sibTransId="{958E76C1-520F-4398-8317-15DBD75A68B3}"/>
    <dgm:cxn modelId="{3F7595B4-EC46-425E-B57E-4A5725B7F777}" srcId="{C604A34F-2A3E-491F-B120-B969C2EF3D78}" destId="{6C833776-7EE5-4AC2-891F-F20D3E215A00}" srcOrd="1" destOrd="0" parTransId="{9A6606F6-ED1B-4C09-A859-6754A342F434}" sibTransId="{0569D7D0-2D41-4281-84F9-0233AE82176B}"/>
    <dgm:cxn modelId="{40B8E0C9-FF6C-894B-A7EE-CBFD82CD8C91}" type="presOf" srcId="{6C833776-7EE5-4AC2-891F-F20D3E215A00}" destId="{D6DC55FD-94DE-AD46-9F8F-EA44445600BC}" srcOrd="0" destOrd="0" presId="urn:microsoft.com/office/officeart/2008/layout/LinedList"/>
    <dgm:cxn modelId="{F06F3F51-86BD-B54B-838C-A86160ED428C}" type="presOf" srcId="{C604A34F-2A3E-491F-B120-B969C2EF3D78}" destId="{9582933D-4F51-FE49-83AD-139946521D45}" srcOrd="0" destOrd="0" presId="urn:microsoft.com/office/officeart/2008/layout/LinedList"/>
    <dgm:cxn modelId="{97158A69-ED45-694F-9CC7-28A3592677D8}" type="presParOf" srcId="{9582933D-4F51-FE49-83AD-139946521D45}" destId="{3DB464C8-A8EC-5244-AB97-D0D88DB40FF1}" srcOrd="0" destOrd="0" presId="urn:microsoft.com/office/officeart/2008/layout/LinedList"/>
    <dgm:cxn modelId="{8DFE5E3D-1CBA-384A-8C0F-FC08CB3CA13F}" type="presParOf" srcId="{9582933D-4F51-FE49-83AD-139946521D45}" destId="{CB69C42D-54A9-154C-8B38-6C07D9C854CC}" srcOrd="1" destOrd="0" presId="urn:microsoft.com/office/officeart/2008/layout/LinedList"/>
    <dgm:cxn modelId="{B5F246CF-092E-344B-BA1E-A039F450E149}" type="presParOf" srcId="{CB69C42D-54A9-154C-8B38-6C07D9C854CC}" destId="{5156A87A-0C78-EF44-841C-8A16119D6779}" srcOrd="0" destOrd="0" presId="urn:microsoft.com/office/officeart/2008/layout/LinedList"/>
    <dgm:cxn modelId="{1B98C7B1-97B6-5B44-8697-980D39751855}" type="presParOf" srcId="{CB69C42D-54A9-154C-8B38-6C07D9C854CC}" destId="{460D743C-E8A7-BD4E-8904-BA596EDF28AE}" srcOrd="1" destOrd="0" presId="urn:microsoft.com/office/officeart/2008/layout/LinedList"/>
    <dgm:cxn modelId="{402E0B8A-117F-B74C-BA34-53F2B78629DF}" type="presParOf" srcId="{9582933D-4F51-FE49-83AD-139946521D45}" destId="{1926B37D-3277-B540-A98F-4E189B65EA91}" srcOrd="2" destOrd="0" presId="urn:microsoft.com/office/officeart/2008/layout/LinedList"/>
    <dgm:cxn modelId="{0B983B68-4F53-E94A-8339-EABEE9F9F118}" type="presParOf" srcId="{9582933D-4F51-FE49-83AD-139946521D45}" destId="{62F8F039-7A70-104B-9DDD-1705F15AEB38}" srcOrd="3" destOrd="0" presId="urn:microsoft.com/office/officeart/2008/layout/LinedList"/>
    <dgm:cxn modelId="{FEAB95D7-558C-054E-9687-0CBF3F3CCE4B}" type="presParOf" srcId="{62F8F039-7A70-104B-9DDD-1705F15AEB38}" destId="{D6DC55FD-94DE-AD46-9F8F-EA44445600BC}" srcOrd="0" destOrd="0" presId="urn:microsoft.com/office/officeart/2008/layout/LinedList"/>
    <dgm:cxn modelId="{3C75748A-FE85-B546-BCE2-5F328A8F5EF7}" type="presParOf" srcId="{62F8F039-7A70-104B-9DDD-1705F15AEB38}" destId="{B9EAF0E3-E895-8747-854F-11E9D47F45C6}" srcOrd="1" destOrd="0" presId="urn:microsoft.com/office/officeart/2008/layout/LinedList"/>
    <dgm:cxn modelId="{D06A98AC-D007-6740-9C02-72504990C3FD}" type="presParOf" srcId="{9582933D-4F51-FE49-83AD-139946521D45}" destId="{CEC14377-2955-824A-9D35-5ED1065AEBAD}" srcOrd="4" destOrd="0" presId="urn:microsoft.com/office/officeart/2008/layout/LinedList"/>
    <dgm:cxn modelId="{B1FAD42A-D764-FB47-B143-AC55E37B509E}" type="presParOf" srcId="{9582933D-4F51-FE49-83AD-139946521D45}" destId="{8DC6FD1B-D2CE-8C46-A4D5-A5B874A70645}" srcOrd="5" destOrd="0" presId="urn:microsoft.com/office/officeart/2008/layout/LinedList"/>
    <dgm:cxn modelId="{236F0E0F-5A49-154A-A395-F141756C8B23}" type="presParOf" srcId="{8DC6FD1B-D2CE-8C46-A4D5-A5B874A70645}" destId="{7F1CC8EA-1225-1B4E-BA21-F41ABAD07646}" srcOrd="0" destOrd="0" presId="urn:microsoft.com/office/officeart/2008/layout/LinedList"/>
    <dgm:cxn modelId="{F190F537-629B-9C48-AA09-DEEB3B7308DE}" type="presParOf" srcId="{8DC6FD1B-D2CE-8C46-A4D5-A5B874A70645}" destId="{0471CA14-2422-E84E-8037-C184E53852F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7FCCF0-C9DB-45EB-BA99-85390EAE23B2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B9FF58-3610-4A0A-BED7-583909EB9ADB}">
      <dgm:prSet custT="1"/>
      <dgm:spPr/>
      <dgm:t>
        <a:bodyPr/>
        <a:lstStyle/>
        <a:p>
          <a:r>
            <a:rPr lang="it-IT" sz="1700" b="0" i="0" dirty="0"/>
            <a:t>Previsione nuovi termini applicativi D. </a:t>
          </a:r>
          <a:r>
            <a:rPr lang="it-IT" sz="1700" b="0" i="0" dirty="0" err="1"/>
            <a:t>Lgs</a:t>
          </a:r>
          <a:r>
            <a:rPr lang="it-IT" sz="1700" b="0" i="0" dirty="0"/>
            <a:t>. </a:t>
          </a:r>
          <a:r>
            <a:rPr lang="it-IT" sz="1700" b="0" i="0" dirty="0" smtClean="0"/>
            <a:t>118/2011 (in parte avvenuta con la Legge di Bilancio dello Stato n. 205/2017);</a:t>
          </a:r>
          <a:endParaRPr lang="en-US" sz="1700" dirty="0"/>
        </a:p>
      </dgm:t>
    </dgm:pt>
    <dgm:pt modelId="{FD17A14A-0047-48C0-8CED-65E0100208F4}" type="parTrans" cxnId="{4C74CD45-702A-4C7E-96A6-DEBBC80E6A79}">
      <dgm:prSet/>
      <dgm:spPr/>
      <dgm:t>
        <a:bodyPr/>
        <a:lstStyle/>
        <a:p>
          <a:endParaRPr lang="en-US"/>
        </a:p>
      </dgm:t>
    </dgm:pt>
    <dgm:pt modelId="{EE00E029-6761-43C5-A911-CD9335CCCEC8}" type="sibTrans" cxnId="{4C74CD45-702A-4C7E-96A6-DEBBC80E6A79}">
      <dgm:prSet/>
      <dgm:spPr/>
      <dgm:t>
        <a:bodyPr/>
        <a:lstStyle/>
        <a:p>
          <a:endParaRPr lang="en-US"/>
        </a:p>
      </dgm:t>
    </dgm:pt>
    <dgm:pt modelId="{D11306D2-5152-4C48-841C-93E79F448590}">
      <dgm:prSet custT="1"/>
      <dgm:spPr/>
      <dgm:t>
        <a:bodyPr/>
        <a:lstStyle/>
        <a:p>
          <a:r>
            <a:rPr lang="it-IT" sz="1700" b="0" i="0" dirty="0" smtClean="0"/>
            <a:t>Riapertura del confronto con Governo statale sull'impegno </a:t>
          </a:r>
          <a:r>
            <a:rPr lang="it-IT" sz="1700" b="0" i="0" dirty="0"/>
            <a:t>a riduzioni strutturali della spesa corrente in misura non inferiore al 3% per ciascun anno del triennio </a:t>
          </a:r>
          <a:r>
            <a:rPr lang="it-IT" sz="1700" b="0" i="0" dirty="0" smtClean="0"/>
            <a:t>2017/2020 (in parte recepiti da Legge di Bilancio dello Stato n. 205/2017);</a:t>
          </a:r>
          <a:endParaRPr lang="en-US" sz="1700" dirty="0"/>
        </a:p>
      </dgm:t>
    </dgm:pt>
    <dgm:pt modelId="{F8C07E43-4029-46B0-8D9E-C4B51431BE70}" type="parTrans" cxnId="{64DA6831-AC07-415E-BC82-F811CCA63ABA}">
      <dgm:prSet/>
      <dgm:spPr/>
      <dgm:t>
        <a:bodyPr/>
        <a:lstStyle/>
        <a:p>
          <a:endParaRPr lang="en-US"/>
        </a:p>
      </dgm:t>
    </dgm:pt>
    <dgm:pt modelId="{5AA41ECE-3F6C-4362-A7C3-C714D622C654}" type="sibTrans" cxnId="{64DA6831-AC07-415E-BC82-F811CCA63ABA}">
      <dgm:prSet/>
      <dgm:spPr/>
      <dgm:t>
        <a:bodyPr/>
        <a:lstStyle/>
        <a:p>
          <a:endParaRPr lang="en-US"/>
        </a:p>
      </dgm:t>
    </dgm:pt>
    <dgm:pt modelId="{BB2C47B4-E288-4708-A12F-55725F7E6F5A}">
      <dgm:prSet custT="1"/>
      <dgm:spPr/>
      <dgm:t>
        <a:bodyPr/>
        <a:lstStyle/>
        <a:p>
          <a:r>
            <a:rPr lang="it-IT" sz="1700" b="0" i="0" dirty="0" smtClean="0"/>
            <a:t>Avvio del procedimento </a:t>
          </a:r>
          <a:r>
            <a:rPr lang="it-IT" sz="1700" b="0" i="0" dirty="0"/>
            <a:t>in Commissione paritetica per approvazione norme di attuazione da coordinare con </a:t>
          </a:r>
          <a:r>
            <a:rPr lang="it-IT" sz="1700" b="0" i="0" dirty="0" smtClean="0"/>
            <a:t>la complessiva  revisione delle stesse in </a:t>
          </a:r>
          <a:r>
            <a:rPr lang="it-IT" sz="1700" b="0" i="0" dirty="0"/>
            <a:t>materia finanziaria (D.P.R. 1074/1965);</a:t>
          </a:r>
          <a:endParaRPr lang="en-US" sz="1700" dirty="0"/>
        </a:p>
      </dgm:t>
    </dgm:pt>
    <dgm:pt modelId="{F76AFE74-6401-4D8E-A00F-A1384D4857FC}" type="parTrans" cxnId="{4960BC79-00D9-4F9C-85CA-10A146CA74BA}">
      <dgm:prSet/>
      <dgm:spPr/>
      <dgm:t>
        <a:bodyPr/>
        <a:lstStyle/>
        <a:p>
          <a:endParaRPr lang="en-US"/>
        </a:p>
      </dgm:t>
    </dgm:pt>
    <dgm:pt modelId="{C17D7247-05FF-4C07-853E-AC06DA6B1A53}" type="sibTrans" cxnId="{4960BC79-00D9-4F9C-85CA-10A146CA74BA}">
      <dgm:prSet/>
      <dgm:spPr/>
      <dgm:t>
        <a:bodyPr/>
        <a:lstStyle/>
        <a:p>
          <a:endParaRPr lang="en-US"/>
        </a:p>
      </dgm:t>
    </dgm:pt>
    <dgm:pt modelId="{6E6E56A1-0616-421F-B7A0-F34E01D6772C}">
      <dgm:prSet custT="1"/>
      <dgm:spPr/>
      <dgm:t>
        <a:bodyPr/>
        <a:lstStyle/>
        <a:p>
          <a:r>
            <a:rPr lang="it-IT" sz="1700" b="0" i="0" dirty="0"/>
            <a:t>Quantificazione conseguenze economiche rinuncia a ricorsi pendenti e revoca rinunzia al credito (cfr. Corte </a:t>
          </a:r>
          <a:r>
            <a:rPr lang="it-IT" sz="1700" b="0" i="0" dirty="0" err="1"/>
            <a:t>cost</a:t>
          </a:r>
          <a:r>
            <a:rPr lang="it-IT" sz="1700" b="0" i="0" dirty="0"/>
            <a:t>. n. 65/2015);</a:t>
          </a:r>
          <a:endParaRPr lang="en-US" sz="1700" dirty="0"/>
        </a:p>
      </dgm:t>
    </dgm:pt>
    <dgm:pt modelId="{6756DBE9-5B22-4E4A-B3BB-7AE5820FBB78}" type="parTrans" cxnId="{0C513866-5A50-49BE-921C-418F26FA52F6}">
      <dgm:prSet/>
      <dgm:spPr/>
      <dgm:t>
        <a:bodyPr/>
        <a:lstStyle/>
        <a:p>
          <a:endParaRPr lang="en-US"/>
        </a:p>
      </dgm:t>
    </dgm:pt>
    <dgm:pt modelId="{D4EA9D6A-1E58-49E0-9881-43289D6A2F9B}" type="sibTrans" cxnId="{0C513866-5A50-49BE-921C-418F26FA52F6}">
      <dgm:prSet/>
      <dgm:spPr/>
      <dgm:t>
        <a:bodyPr/>
        <a:lstStyle/>
        <a:p>
          <a:endParaRPr lang="en-US"/>
        </a:p>
      </dgm:t>
    </dgm:pt>
    <dgm:pt modelId="{BFD38959-CDEB-4930-9534-CDCAE850C107}">
      <dgm:prSet custT="1"/>
      <dgm:spPr/>
      <dgm:t>
        <a:bodyPr/>
        <a:lstStyle/>
        <a:p>
          <a:r>
            <a:rPr lang="it-IT" sz="1700" b="0" i="0" dirty="0"/>
            <a:t>Attuazione principio “perequazione strutturale”;</a:t>
          </a:r>
          <a:endParaRPr lang="en-US" sz="1700" dirty="0"/>
        </a:p>
      </dgm:t>
    </dgm:pt>
    <dgm:pt modelId="{860794A9-F221-4C28-A5FF-721FA03929C2}" type="parTrans" cxnId="{D73BCEF1-F969-4A5B-A06E-9E88ADD516BD}">
      <dgm:prSet/>
      <dgm:spPr/>
      <dgm:t>
        <a:bodyPr/>
        <a:lstStyle/>
        <a:p>
          <a:endParaRPr lang="en-US"/>
        </a:p>
      </dgm:t>
    </dgm:pt>
    <dgm:pt modelId="{AA442FD5-B8E9-4053-900E-2703333CF8AE}" type="sibTrans" cxnId="{D73BCEF1-F969-4A5B-A06E-9E88ADD516BD}">
      <dgm:prSet/>
      <dgm:spPr/>
      <dgm:t>
        <a:bodyPr/>
        <a:lstStyle/>
        <a:p>
          <a:endParaRPr lang="en-US"/>
        </a:p>
      </dgm:t>
    </dgm:pt>
    <dgm:pt modelId="{8FBCD8BF-0A25-7948-A032-DDB90B18FF0C}" type="pres">
      <dgm:prSet presAssocID="{027FCCF0-C9DB-45EB-BA99-85390EAE23B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7F11F327-02DE-C947-8A8B-1DAF6FF2022E}" type="pres">
      <dgm:prSet presAssocID="{BEB9FF58-3610-4A0A-BED7-583909EB9ADB}" presName="thickLine" presStyleLbl="alignNode1" presStyleIdx="0" presStyleCnt="5"/>
      <dgm:spPr/>
    </dgm:pt>
    <dgm:pt modelId="{1A9978EB-ABE3-8943-9EC0-7EB8F939B48C}" type="pres">
      <dgm:prSet presAssocID="{BEB9FF58-3610-4A0A-BED7-583909EB9ADB}" presName="horz1" presStyleCnt="0"/>
      <dgm:spPr/>
    </dgm:pt>
    <dgm:pt modelId="{CF8707AE-0A37-8944-BE3C-C03CD483F527}" type="pres">
      <dgm:prSet presAssocID="{BEB9FF58-3610-4A0A-BED7-583909EB9ADB}" presName="tx1" presStyleLbl="revTx" presStyleIdx="0" presStyleCnt="5"/>
      <dgm:spPr/>
      <dgm:t>
        <a:bodyPr/>
        <a:lstStyle/>
        <a:p>
          <a:endParaRPr lang="it-IT"/>
        </a:p>
      </dgm:t>
    </dgm:pt>
    <dgm:pt modelId="{D6F74F30-820B-F74C-B095-CECC1A580CF2}" type="pres">
      <dgm:prSet presAssocID="{BEB9FF58-3610-4A0A-BED7-583909EB9ADB}" presName="vert1" presStyleCnt="0"/>
      <dgm:spPr/>
    </dgm:pt>
    <dgm:pt modelId="{646270B7-F699-0148-923D-C75590678D17}" type="pres">
      <dgm:prSet presAssocID="{D11306D2-5152-4C48-841C-93E79F448590}" presName="thickLine" presStyleLbl="alignNode1" presStyleIdx="1" presStyleCnt="5"/>
      <dgm:spPr/>
    </dgm:pt>
    <dgm:pt modelId="{696E3627-7295-F74F-B6E5-798199780EB9}" type="pres">
      <dgm:prSet presAssocID="{D11306D2-5152-4C48-841C-93E79F448590}" presName="horz1" presStyleCnt="0"/>
      <dgm:spPr/>
    </dgm:pt>
    <dgm:pt modelId="{0F0BB879-25DD-BD47-AA90-BC3884850AD3}" type="pres">
      <dgm:prSet presAssocID="{D11306D2-5152-4C48-841C-93E79F448590}" presName="tx1" presStyleLbl="revTx" presStyleIdx="1" presStyleCnt="5"/>
      <dgm:spPr/>
      <dgm:t>
        <a:bodyPr/>
        <a:lstStyle/>
        <a:p>
          <a:endParaRPr lang="it-IT"/>
        </a:p>
      </dgm:t>
    </dgm:pt>
    <dgm:pt modelId="{4A79EC1A-85C0-D346-91E1-7B86FECBEC66}" type="pres">
      <dgm:prSet presAssocID="{D11306D2-5152-4C48-841C-93E79F448590}" presName="vert1" presStyleCnt="0"/>
      <dgm:spPr/>
    </dgm:pt>
    <dgm:pt modelId="{18746235-41D7-DB42-B94D-19A4BC58B32C}" type="pres">
      <dgm:prSet presAssocID="{BB2C47B4-E288-4708-A12F-55725F7E6F5A}" presName="thickLine" presStyleLbl="alignNode1" presStyleIdx="2" presStyleCnt="5"/>
      <dgm:spPr/>
    </dgm:pt>
    <dgm:pt modelId="{B8F3ED23-1B45-3E4A-B090-7A6515176AE8}" type="pres">
      <dgm:prSet presAssocID="{BB2C47B4-E288-4708-A12F-55725F7E6F5A}" presName="horz1" presStyleCnt="0"/>
      <dgm:spPr/>
    </dgm:pt>
    <dgm:pt modelId="{67C558D3-84C6-854E-95D9-FEB4090AE83B}" type="pres">
      <dgm:prSet presAssocID="{BB2C47B4-E288-4708-A12F-55725F7E6F5A}" presName="tx1" presStyleLbl="revTx" presStyleIdx="2" presStyleCnt="5"/>
      <dgm:spPr/>
      <dgm:t>
        <a:bodyPr/>
        <a:lstStyle/>
        <a:p>
          <a:endParaRPr lang="it-IT"/>
        </a:p>
      </dgm:t>
    </dgm:pt>
    <dgm:pt modelId="{173BF1DB-2FAA-2945-99C7-205F7E192987}" type="pres">
      <dgm:prSet presAssocID="{BB2C47B4-E288-4708-A12F-55725F7E6F5A}" presName="vert1" presStyleCnt="0"/>
      <dgm:spPr/>
    </dgm:pt>
    <dgm:pt modelId="{16B39383-5F22-2F41-9FFA-3EBF6D29CB9B}" type="pres">
      <dgm:prSet presAssocID="{6E6E56A1-0616-421F-B7A0-F34E01D6772C}" presName="thickLine" presStyleLbl="alignNode1" presStyleIdx="3" presStyleCnt="5"/>
      <dgm:spPr/>
    </dgm:pt>
    <dgm:pt modelId="{7B38CC3A-99ED-F24E-9619-01AE3C545CCF}" type="pres">
      <dgm:prSet presAssocID="{6E6E56A1-0616-421F-B7A0-F34E01D6772C}" presName="horz1" presStyleCnt="0"/>
      <dgm:spPr/>
    </dgm:pt>
    <dgm:pt modelId="{7691DDF4-6274-9F45-AB13-EAFD4E13701A}" type="pres">
      <dgm:prSet presAssocID="{6E6E56A1-0616-421F-B7A0-F34E01D6772C}" presName="tx1" presStyleLbl="revTx" presStyleIdx="3" presStyleCnt="5"/>
      <dgm:spPr/>
      <dgm:t>
        <a:bodyPr/>
        <a:lstStyle/>
        <a:p>
          <a:endParaRPr lang="it-IT"/>
        </a:p>
      </dgm:t>
    </dgm:pt>
    <dgm:pt modelId="{B744CA3F-1CDB-4E4B-918F-0FA2831D2B02}" type="pres">
      <dgm:prSet presAssocID="{6E6E56A1-0616-421F-B7A0-F34E01D6772C}" presName="vert1" presStyleCnt="0"/>
      <dgm:spPr/>
    </dgm:pt>
    <dgm:pt modelId="{754178FF-D5F9-C046-A4D1-C2EB8180C4A3}" type="pres">
      <dgm:prSet presAssocID="{BFD38959-CDEB-4930-9534-CDCAE850C107}" presName="thickLine" presStyleLbl="alignNode1" presStyleIdx="4" presStyleCnt="5"/>
      <dgm:spPr/>
    </dgm:pt>
    <dgm:pt modelId="{8B527027-5C47-AE4C-8D29-2BA52B25BC46}" type="pres">
      <dgm:prSet presAssocID="{BFD38959-CDEB-4930-9534-CDCAE850C107}" presName="horz1" presStyleCnt="0"/>
      <dgm:spPr/>
    </dgm:pt>
    <dgm:pt modelId="{CE29EE53-3CDD-5848-BC14-7BC69F6073FE}" type="pres">
      <dgm:prSet presAssocID="{BFD38959-CDEB-4930-9534-CDCAE850C107}" presName="tx1" presStyleLbl="revTx" presStyleIdx="4" presStyleCnt="5"/>
      <dgm:spPr/>
      <dgm:t>
        <a:bodyPr/>
        <a:lstStyle/>
        <a:p>
          <a:endParaRPr lang="it-IT"/>
        </a:p>
      </dgm:t>
    </dgm:pt>
    <dgm:pt modelId="{64A93F75-14FA-934C-95AF-D83F6986BA79}" type="pres">
      <dgm:prSet presAssocID="{BFD38959-CDEB-4930-9534-CDCAE850C107}" presName="vert1" presStyleCnt="0"/>
      <dgm:spPr/>
    </dgm:pt>
  </dgm:ptLst>
  <dgm:cxnLst>
    <dgm:cxn modelId="{E3C693F8-DF9F-EF44-97B6-1312C05F6E88}" type="presOf" srcId="{BFD38959-CDEB-4930-9534-CDCAE850C107}" destId="{CE29EE53-3CDD-5848-BC14-7BC69F6073FE}" srcOrd="0" destOrd="0" presId="urn:microsoft.com/office/officeart/2008/layout/LinedList"/>
    <dgm:cxn modelId="{74554F3B-63BF-E746-9891-598F0250EA54}" type="presOf" srcId="{BB2C47B4-E288-4708-A12F-55725F7E6F5A}" destId="{67C558D3-84C6-854E-95D9-FEB4090AE83B}" srcOrd="0" destOrd="0" presId="urn:microsoft.com/office/officeart/2008/layout/LinedList"/>
    <dgm:cxn modelId="{E46DBA72-E3DB-5048-ACF8-6FA5EC488D38}" type="presOf" srcId="{6E6E56A1-0616-421F-B7A0-F34E01D6772C}" destId="{7691DDF4-6274-9F45-AB13-EAFD4E13701A}" srcOrd="0" destOrd="0" presId="urn:microsoft.com/office/officeart/2008/layout/LinedList"/>
    <dgm:cxn modelId="{68E00679-A920-684F-9792-28001273D2E5}" type="presOf" srcId="{027FCCF0-C9DB-45EB-BA99-85390EAE23B2}" destId="{8FBCD8BF-0A25-7948-A032-DDB90B18FF0C}" srcOrd="0" destOrd="0" presId="urn:microsoft.com/office/officeart/2008/layout/LinedList"/>
    <dgm:cxn modelId="{0C513866-5A50-49BE-921C-418F26FA52F6}" srcId="{027FCCF0-C9DB-45EB-BA99-85390EAE23B2}" destId="{6E6E56A1-0616-421F-B7A0-F34E01D6772C}" srcOrd="3" destOrd="0" parTransId="{6756DBE9-5B22-4E4A-B3BB-7AE5820FBB78}" sibTransId="{D4EA9D6A-1E58-49E0-9881-43289D6A2F9B}"/>
    <dgm:cxn modelId="{4C74CD45-702A-4C7E-96A6-DEBBC80E6A79}" srcId="{027FCCF0-C9DB-45EB-BA99-85390EAE23B2}" destId="{BEB9FF58-3610-4A0A-BED7-583909EB9ADB}" srcOrd="0" destOrd="0" parTransId="{FD17A14A-0047-48C0-8CED-65E0100208F4}" sibTransId="{EE00E029-6761-43C5-A911-CD9335CCCEC8}"/>
    <dgm:cxn modelId="{D73BCEF1-F969-4A5B-A06E-9E88ADD516BD}" srcId="{027FCCF0-C9DB-45EB-BA99-85390EAE23B2}" destId="{BFD38959-CDEB-4930-9534-CDCAE850C107}" srcOrd="4" destOrd="0" parTransId="{860794A9-F221-4C28-A5FF-721FA03929C2}" sibTransId="{AA442FD5-B8E9-4053-900E-2703333CF8AE}"/>
    <dgm:cxn modelId="{43B576CA-387C-DB45-9D9F-3486E76B68F5}" type="presOf" srcId="{BEB9FF58-3610-4A0A-BED7-583909EB9ADB}" destId="{CF8707AE-0A37-8944-BE3C-C03CD483F527}" srcOrd="0" destOrd="0" presId="urn:microsoft.com/office/officeart/2008/layout/LinedList"/>
    <dgm:cxn modelId="{60EF8B5C-B1E6-224A-9E22-08C09F27B196}" type="presOf" srcId="{D11306D2-5152-4C48-841C-93E79F448590}" destId="{0F0BB879-25DD-BD47-AA90-BC3884850AD3}" srcOrd="0" destOrd="0" presId="urn:microsoft.com/office/officeart/2008/layout/LinedList"/>
    <dgm:cxn modelId="{64DA6831-AC07-415E-BC82-F811CCA63ABA}" srcId="{027FCCF0-C9DB-45EB-BA99-85390EAE23B2}" destId="{D11306D2-5152-4C48-841C-93E79F448590}" srcOrd="1" destOrd="0" parTransId="{F8C07E43-4029-46B0-8D9E-C4B51431BE70}" sibTransId="{5AA41ECE-3F6C-4362-A7C3-C714D622C654}"/>
    <dgm:cxn modelId="{4960BC79-00D9-4F9C-85CA-10A146CA74BA}" srcId="{027FCCF0-C9DB-45EB-BA99-85390EAE23B2}" destId="{BB2C47B4-E288-4708-A12F-55725F7E6F5A}" srcOrd="2" destOrd="0" parTransId="{F76AFE74-6401-4D8E-A00F-A1384D4857FC}" sibTransId="{C17D7247-05FF-4C07-853E-AC06DA6B1A53}"/>
    <dgm:cxn modelId="{50FC8B54-7CD3-4F44-A5FE-720A97365B32}" type="presParOf" srcId="{8FBCD8BF-0A25-7948-A032-DDB90B18FF0C}" destId="{7F11F327-02DE-C947-8A8B-1DAF6FF2022E}" srcOrd="0" destOrd="0" presId="urn:microsoft.com/office/officeart/2008/layout/LinedList"/>
    <dgm:cxn modelId="{E9AF07F7-0AC1-0C4F-AA7F-A8DB8F7921C8}" type="presParOf" srcId="{8FBCD8BF-0A25-7948-A032-DDB90B18FF0C}" destId="{1A9978EB-ABE3-8943-9EC0-7EB8F939B48C}" srcOrd="1" destOrd="0" presId="urn:microsoft.com/office/officeart/2008/layout/LinedList"/>
    <dgm:cxn modelId="{F0E50E48-2101-764D-87CF-25A5DA3847A1}" type="presParOf" srcId="{1A9978EB-ABE3-8943-9EC0-7EB8F939B48C}" destId="{CF8707AE-0A37-8944-BE3C-C03CD483F527}" srcOrd="0" destOrd="0" presId="urn:microsoft.com/office/officeart/2008/layout/LinedList"/>
    <dgm:cxn modelId="{96FBD404-E929-3545-AE32-761A2BB38E1B}" type="presParOf" srcId="{1A9978EB-ABE3-8943-9EC0-7EB8F939B48C}" destId="{D6F74F30-820B-F74C-B095-CECC1A580CF2}" srcOrd="1" destOrd="0" presId="urn:microsoft.com/office/officeart/2008/layout/LinedList"/>
    <dgm:cxn modelId="{DDBF8AE7-ABAC-9441-B2D7-F5ACB1C7B319}" type="presParOf" srcId="{8FBCD8BF-0A25-7948-A032-DDB90B18FF0C}" destId="{646270B7-F699-0148-923D-C75590678D17}" srcOrd="2" destOrd="0" presId="urn:microsoft.com/office/officeart/2008/layout/LinedList"/>
    <dgm:cxn modelId="{D56A4E61-B863-404C-A7DB-48BFC66C2B45}" type="presParOf" srcId="{8FBCD8BF-0A25-7948-A032-DDB90B18FF0C}" destId="{696E3627-7295-F74F-B6E5-798199780EB9}" srcOrd="3" destOrd="0" presId="urn:microsoft.com/office/officeart/2008/layout/LinedList"/>
    <dgm:cxn modelId="{6DEA894B-E33E-6543-88EB-368E5E1FF897}" type="presParOf" srcId="{696E3627-7295-F74F-B6E5-798199780EB9}" destId="{0F0BB879-25DD-BD47-AA90-BC3884850AD3}" srcOrd="0" destOrd="0" presId="urn:microsoft.com/office/officeart/2008/layout/LinedList"/>
    <dgm:cxn modelId="{FE219DEE-0748-464F-AA20-6C3A6A3DCF4A}" type="presParOf" srcId="{696E3627-7295-F74F-B6E5-798199780EB9}" destId="{4A79EC1A-85C0-D346-91E1-7B86FECBEC66}" srcOrd="1" destOrd="0" presId="urn:microsoft.com/office/officeart/2008/layout/LinedList"/>
    <dgm:cxn modelId="{EC53AEFF-2B5F-3844-AB36-681509D78605}" type="presParOf" srcId="{8FBCD8BF-0A25-7948-A032-DDB90B18FF0C}" destId="{18746235-41D7-DB42-B94D-19A4BC58B32C}" srcOrd="4" destOrd="0" presId="urn:microsoft.com/office/officeart/2008/layout/LinedList"/>
    <dgm:cxn modelId="{CA04D970-351D-3246-8B69-A189228E41CF}" type="presParOf" srcId="{8FBCD8BF-0A25-7948-A032-DDB90B18FF0C}" destId="{B8F3ED23-1B45-3E4A-B090-7A6515176AE8}" srcOrd="5" destOrd="0" presId="urn:microsoft.com/office/officeart/2008/layout/LinedList"/>
    <dgm:cxn modelId="{BC8B9D86-52DD-AE49-B85A-557E4B1C5D81}" type="presParOf" srcId="{B8F3ED23-1B45-3E4A-B090-7A6515176AE8}" destId="{67C558D3-84C6-854E-95D9-FEB4090AE83B}" srcOrd="0" destOrd="0" presId="urn:microsoft.com/office/officeart/2008/layout/LinedList"/>
    <dgm:cxn modelId="{30FFB169-BAA8-DB40-AE40-A043187AA5AE}" type="presParOf" srcId="{B8F3ED23-1B45-3E4A-B090-7A6515176AE8}" destId="{173BF1DB-2FAA-2945-99C7-205F7E192987}" srcOrd="1" destOrd="0" presId="urn:microsoft.com/office/officeart/2008/layout/LinedList"/>
    <dgm:cxn modelId="{542B19BF-0E7D-ED44-87BC-A610AB41A091}" type="presParOf" srcId="{8FBCD8BF-0A25-7948-A032-DDB90B18FF0C}" destId="{16B39383-5F22-2F41-9FFA-3EBF6D29CB9B}" srcOrd="6" destOrd="0" presId="urn:microsoft.com/office/officeart/2008/layout/LinedList"/>
    <dgm:cxn modelId="{6B0CB0DC-686C-534A-AC44-B217CC702FCD}" type="presParOf" srcId="{8FBCD8BF-0A25-7948-A032-DDB90B18FF0C}" destId="{7B38CC3A-99ED-F24E-9619-01AE3C545CCF}" srcOrd="7" destOrd="0" presId="urn:microsoft.com/office/officeart/2008/layout/LinedList"/>
    <dgm:cxn modelId="{38C359F8-6121-9D40-BC29-E2FCF87FFF46}" type="presParOf" srcId="{7B38CC3A-99ED-F24E-9619-01AE3C545CCF}" destId="{7691DDF4-6274-9F45-AB13-EAFD4E13701A}" srcOrd="0" destOrd="0" presId="urn:microsoft.com/office/officeart/2008/layout/LinedList"/>
    <dgm:cxn modelId="{225ACEAC-EA63-E641-A294-EFE5FDB6DD4C}" type="presParOf" srcId="{7B38CC3A-99ED-F24E-9619-01AE3C545CCF}" destId="{B744CA3F-1CDB-4E4B-918F-0FA2831D2B02}" srcOrd="1" destOrd="0" presId="urn:microsoft.com/office/officeart/2008/layout/LinedList"/>
    <dgm:cxn modelId="{D9D59386-C527-0141-9EB3-D047B1D46E88}" type="presParOf" srcId="{8FBCD8BF-0A25-7948-A032-DDB90B18FF0C}" destId="{754178FF-D5F9-C046-A4D1-C2EB8180C4A3}" srcOrd="8" destOrd="0" presId="urn:microsoft.com/office/officeart/2008/layout/LinedList"/>
    <dgm:cxn modelId="{A6C755F3-89B2-924B-9136-D20D760CF69F}" type="presParOf" srcId="{8FBCD8BF-0A25-7948-A032-DDB90B18FF0C}" destId="{8B527027-5C47-AE4C-8D29-2BA52B25BC46}" srcOrd="9" destOrd="0" presId="urn:microsoft.com/office/officeart/2008/layout/LinedList"/>
    <dgm:cxn modelId="{A17DEE3C-15FD-C24A-9D68-891DCF43606B}" type="presParOf" srcId="{8B527027-5C47-AE4C-8D29-2BA52B25BC46}" destId="{CE29EE53-3CDD-5848-BC14-7BC69F6073FE}" srcOrd="0" destOrd="0" presId="urn:microsoft.com/office/officeart/2008/layout/LinedList"/>
    <dgm:cxn modelId="{47960D10-CF37-724B-8490-D789DF1A8A9B}" type="presParOf" srcId="{8B527027-5C47-AE4C-8D29-2BA52B25BC46}" destId="{64A93F75-14FA-934C-95AF-D83F6986BA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DFCA49C-25FA-439F-A624-A9AB3D10A45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82C3EE93-8F2B-4F1F-BC6C-9800D9F13F7B}">
      <dgm:prSet custT="1"/>
      <dgm:spPr/>
      <dgm:t>
        <a:bodyPr/>
        <a:lstStyle/>
        <a:p>
          <a:r>
            <a:rPr lang="it-IT" sz="1700" b="0" i="0" dirty="0"/>
            <a:t>Previsioni totali di competenza: </a:t>
          </a:r>
          <a:r>
            <a:rPr lang="it-IT" sz="1700" b="1" i="0" dirty="0"/>
            <a:t>25.533 milioni di euro;</a:t>
          </a:r>
          <a:endParaRPr lang="en-US" sz="1700" b="1" dirty="0"/>
        </a:p>
      </dgm:t>
    </dgm:pt>
    <dgm:pt modelId="{6B820AF6-84F9-4D8A-80DD-E2CCA8E12F2A}" type="parTrans" cxnId="{04C63EAC-FF72-400F-B472-5654B389CFB1}">
      <dgm:prSet/>
      <dgm:spPr/>
      <dgm:t>
        <a:bodyPr/>
        <a:lstStyle/>
        <a:p>
          <a:endParaRPr lang="en-US"/>
        </a:p>
      </dgm:t>
    </dgm:pt>
    <dgm:pt modelId="{01018B9A-6EA0-48C7-B165-954F27BE1E08}" type="sibTrans" cxnId="{04C63EAC-FF72-400F-B472-5654B389CFB1}">
      <dgm:prSet/>
      <dgm:spPr/>
      <dgm:t>
        <a:bodyPr/>
        <a:lstStyle/>
        <a:p>
          <a:endParaRPr lang="en-US"/>
        </a:p>
      </dgm:t>
    </dgm:pt>
    <dgm:pt modelId="{CC16048F-FB43-406C-B677-F36E05915071}">
      <dgm:prSet custT="1"/>
      <dgm:spPr/>
      <dgm:t>
        <a:bodyPr/>
        <a:lstStyle/>
        <a:p>
          <a:r>
            <a:rPr lang="it-IT" sz="1500" b="0" i="0" dirty="0" smtClean="0"/>
            <a:t>Accertamenti </a:t>
          </a:r>
          <a:r>
            <a:rPr lang="it-IT" sz="1500" b="0" i="0" dirty="0"/>
            <a:t>stimati </a:t>
          </a:r>
          <a:r>
            <a:rPr lang="it-IT" sz="1500" b="0" i="0" dirty="0" smtClean="0"/>
            <a:t>presenteranno </a:t>
          </a:r>
          <a:r>
            <a:rPr lang="it-IT" sz="1500" b="0" i="0" dirty="0"/>
            <a:t>uno </a:t>
          </a:r>
          <a:r>
            <a:rPr lang="it-IT" sz="1500" b="1" i="0" dirty="0"/>
            <a:t>scostamento </a:t>
          </a:r>
          <a:r>
            <a:rPr lang="it-IT" sz="1500" b="1" i="0" dirty="0" smtClean="0"/>
            <a:t>negativo </a:t>
          </a:r>
          <a:r>
            <a:rPr lang="it-IT" sz="1500" b="0" i="0" dirty="0"/>
            <a:t>di circa</a:t>
          </a:r>
          <a:r>
            <a:rPr lang="it-IT" sz="1500" b="1" i="0" dirty="0"/>
            <a:t> </a:t>
          </a:r>
          <a:r>
            <a:rPr lang="it-IT" sz="1500" b="1" i="0" dirty="0" smtClean="0"/>
            <a:t>255 </a:t>
          </a:r>
          <a:r>
            <a:rPr lang="it-IT" sz="1500" b="1" i="0" dirty="0"/>
            <a:t>milioni di </a:t>
          </a:r>
          <a:r>
            <a:rPr lang="it-IT" sz="1500" b="1" i="0" dirty="0" smtClean="0"/>
            <a:t>euro </a:t>
          </a:r>
          <a:r>
            <a:rPr lang="it-IT" sz="1500" b="0" i="0" dirty="0" smtClean="0"/>
            <a:t>(si possono recuperare circa 55 mln € per prelievo unico erariale giochi)</a:t>
          </a:r>
          <a:r>
            <a:rPr lang="it-IT" sz="1500" b="1" i="0" dirty="0" smtClean="0"/>
            <a:t> </a:t>
          </a:r>
          <a:r>
            <a:rPr lang="it-IT" sz="1500" b="0" i="0" dirty="0"/>
            <a:t>rispetto </a:t>
          </a:r>
          <a:r>
            <a:rPr lang="it-IT" sz="1500" b="0" i="0" dirty="0" smtClean="0"/>
            <a:t>a </a:t>
          </a:r>
          <a:r>
            <a:rPr lang="it-IT" sz="1500" b="0" i="0" dirty="0"/>
            <a:t>previsioni </a:t>
          </a:r>
          <a:r>
            <a:rPr lang="it-IT" sz="1500" b="0" i="0" dirty="0" smtClean="0"/>
            <a:t>di gettito fiscale complessivo per circa </a:t>
          </a:r>
          <a:r>
            <a:rPr lang="it-IT" sz="1500" b="1" i="0" dirty="0" smtClean="0"/>
            <a:t>12,1 </a:t>
          </a:r>
          <a:r>
            <a:rPr lang="it-IT" sz="1500" b="1" i="0" dirty="0" err="1" smtClean="0"/>
            <a:t>mld</a:t>
          </a:r>
          <a:r>
            <a:rPr lang="it-IT" sz="1500" b="1" i="0" dirty="0" smtClean="0"/>
            <a:t> €</a:t>
          </a:r>
          <a:r>
            <a:rPr lang="it-IT" sz="1500" b="0" i="0" dirty="0" smtClean="0"/>
            <a:t>:</a:t>
          </a:r>
          <a:endParaRPr lang="en-US" sz="1500" dirty="0"/>
        </a:p>
      </dgm:t>
    </dgm:pt>
    <dgm:pt modelId="{F4A5F8CE-4F3E-4271-A780-84D7A101A2D4}" type="parTrans" cxnId="{38A929F9-32B3-4926-BB9F-B89FCB3BFF40}">
      <dgm:prSet/>
      <dgm:spPr/>
      <dgm:t>
        <a:bodyPr/>
        <a:lstStyle/>
        <a:p>
          <a:endParaRPr lang="en-US"/>
        </a:p>
      </dgm:t>
    </dgm:pt>
    <dgm:pt modelId="{3A858A74-E220-4F00-A402-9BC2F8AA57E4}" type="sibTrans" cxnId="{38A929F9-32B3-4926-BB9F-B89FCB3BFF40}">
      <dgm:prSet/>
      <dgm:spPr/>
      <dgm:t>
        <a:bodyPr/>
        <a:lstStyle/>
        <a:p>
          <a:endParaRPr lang="en-US"/>
        </a:p>
      </dgm:t>
    </dgm:pt>
    <dgm:pt modelId="{D549CB58-27A8-4CF0-A453-7F20A70F9EB3}">
      <dgm:prSet custT="1"/>
      <dgm:spPr/>
      <dgm:t>
        <a:bodyPr/>
        <a:lstStyle/>
        <a:p>
          <a:r>
            <a:rPr lang="it-IT" sz="1400" b="1" i="0" dirty="0"/>
            <a:t>IRPEF</a:t>
          </a:r>
          <a:r>
            <a:rPr lang="it-IT" sz="1400" b="0" i="0" dirty="0"/>
            <a:t>: riduzione circa </a:t>
          </a:r>
          <a:r>
            <a:rPr lang="it-IT" sz="1400" b="1" i="0" dirty="0"/>
            <a:t>60 milioni di euro </a:t>
          </a:r>
          <a:r>
            <a:rPr lang="it-IT" sz="1400" b="0" i="0" dirty="0"/>
            <a:t>in base ai nuovi meccanismi di attribuzione del gettito,</a:t>
          </a:r>
          <a:endParaRPr lang="en-US" sz="1400" dirty="0"/>
        </a:p>
      </dgm:t>
    </dgm:pt>
    <dgm:pt modelId="{650E0DAD-6E01-46A0-9FB1-9BD457D5A779}" type="parTrans" cxnId="{15396612-98E2-4ECF-A6BD-C0F39C9A943E}">
      <dgm:prSet/>
      <dgm:spPr/>
      <dgm:t>
        <a:bodyPr/>
        <a:lstStyle/>
        <a:p>
          <a:endParaRPr lang="en-US"/>
        </a:p>
      </dgm:t>
    </dgm:pt>
    <dgm:pt modelId="{EC21E824-3F5A-4969-ACCF-85E2C120920D}" type="sibTrans" cxnId="{15396612-98E2-4ECF-A6BD-C0F39C9A943E}">
      <dgm:prSet/>
      <dgm:spPr/>
      <dgm:t>
        <a:bodyPr/>
        <a:lstStyle/>
        <a:p>
          <a:endParaRPr lang="en-US"/>
        </a:p>
      </dgm:t>
    </dgm:pt>
    <dgm:pt modelId="{D18B4D8F-7765-4C00-91A5-5F51D54A1E60}">
      <dgm:prSet custT="1"/>
      <dgm:spPr/>
      <dgm:t>
        <a:bodyPr/>
        <a:lstStyle/>
        <a:p>
          <a:r>
            <a:rPr lang="it-IT" sz="1300" b="1" i="0" dirty="0"/>
            <a:t>IRES</a:t>
          </a:r>
          <a:r>
            <a:rPr lang="it-IT" sz="1300" b="0" i="0" dirty="0"/>
            <a:t>: riduzione circa </a:t>
          </a:r>
          <a:r>
            <a:rPr lang="it-IT" sz="1300" b="1" i="0" dirty="0"/>
            <a:t>40 milioni di euro</a:t>
          </a:r>
          <a:r>
            <a:rPr lang="it-IT" sz="1300" b="0" i="0" dirty="0"/>
            <a:t>, derivante dalla riduzione dell'aliquota e da ragioni di natura macro-economica;</a:t>
          </a:r>
          <a:endParaRPr lang="en-US" sz="1300" dirty="0"/>
        </a:p>
      </dgm:t>
    </dgm:pt>
    <dgm:pt modelId="{332314BA-98FA-4324-8AAB-776B13EA5CF2}" type="parTrans" cxnId="{FC0D9EA4-0034-497C-B7AB-A4B14216D2F1}">
      <dgm:prSet/>
      <dgm:spPr/>
      <dgm:t>
        <a:bodyPr/>
        <a:lstStyle/>
        <a:p>
          <a:endParaRPr lang="en-US"/>
        </a:p>
      </dgm:t>
    </dgm:pt>
    <dgm:pt modelId="{293FAC44-6834-4E6E-9A7D-1A1A557335B8}" type="sibTrans" cxnId="{FC0D9EA4-0034-497C-B7AB-A4B14216D2F1}">
      <dgm:prSet/>
      <dgm:spPr/>
      <dgm:t>
        <a:bodyPr/>
        <a:lstStyle/>
        <a:p>
          <a:endParaRPr lang="en-US"/>
        </a:p>
      </dgm:t>
    </dgm:pt>
    <dgm:pt modelId="{E3810DBD-C635-4548-99B3-D8BD3028F6F4}">
      <dgm:prSet custT="1"/>
      <dgm:spPr/>
      <dgm:t>
        <a:bodyPr/>
        <a:lstStyle/>
        <a:p>
          <a:r>
            <a:rPr lang="it-IT" sz="1600" b="1" i="0" dirty="0" smtClean="0"/>
            <a:t>Ritenute </a:t>
          </a:r>
          <a:r>
            <a:rPr lang="it-IT" sz="1600" b="1" i="0" dirty="0"/>
            <a:t>per interessi: </a:t>
          </a:r>
          <a:r>
            <a:rPr lang="it-IT" sz="1600" b="0" i="0" dirty="0"/>
            <a:t>riduzione circa </a:t>
          </a:r>
          <a:r>
            <a:rPr lang="it-IT" sz="1600" b="1" i="0" dirty="0"/>
            <a:t>25 milioni di euro</a:t>
          </a:r>
          <a:r>
            <a:rPr lang="it-IT" sz="1600" b="0" i="0" dirty="0"/>
            <a:t>;</a:t>
          </a:r>
          <a:endParaRPr lang="en-US" sz="1600" dirty="0"/>
        </a:p>
      </dgm:t>
    </dgm:pt>
    <dgm:pt modelId="{05E63B2C-6044-45ED-8254-CE0FF5F5D5EE}" type="parTrans" cxnId="{D94FA957-99A1-41A3-8666-628B013EC6ED}">
      <dgm:prSet/>
      <dgm:spPr/>
      <dgm:t>
        <a:bodyPr/>
        <a:lstStyle/>
        <a:p>
          <a:endParaRPr lang="en-US"/>
        </a:p>
      </dgm:t>
    </dgm:pt>
    <dgm:pt modelId="{C5B794BA-0728-4750-B727-ECCF084263BE}" type="sibTrans" cxnId="{D94FA957-99A1-41A3-8666-628B013EC6ED}">
      <dgm:prSet/>
      <dgm:spPr/>
      <dgm:t>
        <a:bodyPr/>
        <a:lstStyle/>
        <a:p>
          <a:endParaRPr lang="en-US"/>
        </a:p>
      </dgm:t>
    </dgm:pt>
    <dgm:pt modelId="{16C9BF93-6138-411A-8490-0755A99E148D}">
      <dgm:prSet custT="1"/>
      <dgm:spPr/>
      <dgm:t>
        <a:bodyPr/>
        <a:lstStyle/>
        <a:p>
          <a:r>
            <a:rPr lang="it-IT" sz="1400" b="1" i="0" dirty="0" smtClean="0"/>
            <a:t>Imposta </a:t>
          </a:r>
          <a:r>
            <a:rPr lang="it-IT" sz="1400" b="1" i="0" dirty="0"/>
            <a:t>di </a:t>
          </a:r>
          <a:r>
            <a:rPr lang="it-IT" sz="1400" b="1" i="0" dirty="0" smtClean="0"/>
            <a:t>bollo</a:t>
          </a:r>
          <a:r>
            <a:rPr lang="it-IT" sz="1400" b="0" i="0" dirty="0" smtClean="0"/>
            <a:t>: </a:t>
          </a:r>
          <a:r>
            <a:rPr lang="it-IT" sz="1400" b="0" i="0" dirty="0"/>
            <a:t>riduzione circa </a:t>
          </a:r>
          <a:r>
            <a:rPr lang="it-IT" sz="1400" b="1" i="0" dirty="0"/>
            <a:t>120 milioni di euro</a:t>
          </a:r>
          <a:r>
            <a:rPr lang="it-IT" sz="1400" b="0" i="0" dirty="0"/>
            <a:t> per nuove modalità (virtuali) di riscossione.</a:t>
          </a:r>
          <a:endParaRPr lang="en-US" sz="1400" dirty="0"/>
        </a:p>
      </dgm:t>
    </dgm:pt>
    <dgm:pt modelId="{FDDA5704-1BA9-4627-8218-F166F60AECB3}" type="parTrans" cxnId="{C5531BAB-6854-4F7E-B3D5-E2254B24DF34}">
      <dgm:prSet/>
      <dgm:spPr/>
      <dgm:t>
        <a:bodyPr/>
        <a:lstStyle/>
        <a:p>
          <a:endParaRPr lang="en-US"/>
        </a:p>
      </dgm:t>
    </dgm:pt>
    <dgm:pt modelId="{5D2DE304-06EE-46A8-B65E-30B81D04622A}" type="sibTrans" cxnId="{C5531BAB-6854-4F7E-B3D5-E2254B24DF34}">
      <dgm:prSet/>
      <dgm:spPr/>
      <dgm:t>
        <a:bodyPr/>
        <a:lstStyle/>
        <a:p>
          <a:endParaRPr lang="en-US"/>
        </a:p>
      </dgm:t>
    </dgm:pt>
    <dgm:pt modelId="{D6A8DCB8-63DE-3144-AE16-5A1EA7FD2E78}" type="pres">
      <dgm:prSet presAssocID="{3DFCA49C-25FA-439F-A624-A9AB3D10A45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42EC547-D0BA-6C41-BFBA-9C7E37A8901B}" type="pres">
      <dgm:prSet presAssocID="{82C3EE93-8F2B-4F1F-BC6C-9800D9F13F7B}" presName="root1" presStyleCnt="0"/>
      <dgm:spPr/>
    </dgm:pt>
    <dgm:pt modelId="{8F018FF8-A416-2549-B504-1B7C1C29269C}" type="pres">
      <dgm:prSet presAssocID="{82C3EE93-8F2B-4F1F-BC6C-9800D9F13F7B}" presName="LevelOneTextNode" presStyleLbl="node0" presStyleIdx="0" presStyleCnt="2" custLinFactNeighborX="0" custLinFactNeighborY="-4567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6096269-2427-D343-9928-EBE7CC47F49E}" type="pres">
      <dgm:prSet presAssocID="{82C3EE93-8F2B-4F1F-BC6C-9800D9F13F7B}" presName="level2hierChild" presStyleCnt="0"/>
      <dgm:spPr/>
    </dgm:pt>
    <dgm:pt modelId="{78486A2F-A8F6-9A43-87E8-DEE65B7D5255}" type="pres">
      <dgm:prSet presAssocID="{CC16048F-FB43-406C-B677-F36E05915071}" presName="root1" presStyleCnt="0"/>
      <dgm:spPr/>
    </dgm:pt>
    <dgm:pt modelId="{DE214C5F-8012-C94D-8F55-AFECE4E127FC}" type="pres">
      <dgm:prSet presAssocID="{CC16048F-FB43-406C-B677-F36E05915071}" presName="LevelOneTextNode" presStyleLbl="node0" presStyleIdx="1" presStyleCnt="2" custScaleX="130970" custScaleY="201958" custLinFactNeighborX="-3398" custLinFactNeighborY="7158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0070944-F5DB-4041-BF95-4B48E922D94A}" type="pres">
      <dgm:prSet presAssocID="{CC16048F-FB43-406C-B677-F36E05915071}" presName="level2hierChild" presStyleCnt="0"/>
      <dgm:spPr/>
    </dgm:pt>
    <dgm:pt modelId="{CC917EA4-39AC-9D4F-BFA2-F7D32C3FE97B}" type="pres">
      <dgm:prSet presAssocID="{650E0DAD-6E01-46A0-9FB1-9BD457D5A779}" presName="conn2-1" presStyleLbl="parChTrans1D2" presStyleIdx="0" presStyleCnt="4"/>
      <dgm:spPr/>
      <dgm:t>
        <a:bodyPr/>
        <a:lstStyle/>
        <a:p>
          <a:endParaRPr lang="it-IT"/>
        </a:p>
      </dgm:t>
    </dgm:pt>
    <dgm:pt modelId="{D6133D2A-9586-1941-B8D1-A8A32AC470BC}" type="pres">
      <dgm:prSet presAssocID="{650E0DAD-6E01-46A0-9FB1-9BD457D5A779}" presName="connTx" presStyleLbl="parChTrans1D2" presStyleIdx="0" presStyleCnt="4"/>
      <dgm:spPr/>
      <dgm:t>
        <a:bodyPr/>
        <a:lstStyle/>
        <a:p>
          <a:endParaRPr lang="it-IT"/>
        </a:p>
      </dgm:t>
    </dgm:pt>
    <dgm:pt modelId="{04513D3B-ACC7-8949-9227-6692573FA87A}" type="pres">
      <dgm:prSet presAssocID="{D549CB58-27A8-4CF0-A453-7F20A70F9EB3}" presName="root2" presStyleCnt="0"/>
      <dgm:spPr/>
    </dgm:pt>
    <dgm:pt modelId="{6C6E7030-4AA4-764D-9753-3BCE91BEBC91}" type="pres">
      <dgm:prSet presAssocID="{D549CB58-27A8-4CF0-A453-7F20A70F9EB3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2AF8325-EB6F-BF4C-94BF-361F6364265B}" type="pres">
      <dgm:prSet presAssocID="{D549CB58-27A8-4CF0-A453-7F20A70F9EB3}" presName="level3hierChild" presStyleCnt="0"/>
      <dgm:spPr/>
    </dgm:pt>
    <dgm:pt modelId="{79A75F30-BA1C-7A4E-AD41-815B59FC0976}" type="pres">
      <dgm:prSet presAssocID="{332314BA-98FA-4324-8AAB-776B13EA5CF2}" presName="conn2-1" presStyleLbl="parChTrans1D2" presStyleIdx="1" presStyleCnt="4"/>
      <dgm:spPr/>
      <dgm:t>
        <a:bodyPr/>
        <a:lstStyle/>
        <a:p>
          <a:endParaRPr lang="it-IT"/>
        </a:p>
      </dgm:t>
    </dgm:pt>
    <dgm:pt modelId="{05571A4E-E24A-5143-9CD5-567EB9E4D261}" type="pres">
      <dgm:prSet presAssocID="{332314BA-98FA-4324-8AAB-776B13EA5CF2}" presName="connTx" presStyleLbl="parChTrans1D2" presStyleIdx="1" presStyleCnt="4"/>
      <dgm:spPr/>
      <dgm:t>
        <a:bodyPr/>
        <a:lstStyle/>
        <a:p>
          <a:endParaRPr lang="it-IT"/>
        </a:p>
      </dgm:t>
    </dgm:pt>
    <dgm:pt modelId="{C4CC6FFE-BB44-204C-B126-DB79643BCC35}" type="pres">
      <dgm:prSet presAssocID="{D18B4D8F-7765-4C00-91A5-5F51D54A1E60}" presName="root2" presStyleCnt="0"/>
      <dgm:spPr/>
    </dgm:pt>
    <dgm:pt modelId="{92DEBD44-E9A7-EB48-ADBF-244E88C8B55F}" type="pres">
      <dgm:prSet presAssocID="{D18B4D8F-7765-4C00-91A5-5F51D54A1E60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1BF92F5-1382-D348-B1C6-01A8610E1728}" type="pres">
      <dgm:prSet presAssocID="{D18B4D8F-7765-4C00-91A5-5F51D54A1E60}" presName="level3hierChild" presStyleCnt="0"/>
      <dgm:spPr/>
    </dgm:pt>
    <dgm:pt modelId="{23AE181C-4648-B843-81A1-AF8F2AE0DE58}" type="pres">
      <dgm:prSet presAssocID="{05E63B2C-6044-45ED-8254-CE0FF5F5D5EE}" presName="conn2-1" presStyleLbl="parChTrans1D2" presStyleIdx="2" presStyleCnt="4"/>
      <dgm:spPr/>
      <dgm:t>
        <a:bodyPr/>
        <a:lstStyle/>
        <a:p>
          <a:endParaRPr lang="it-IT"/>
        </a:p>
      </dgm:t>
    </dgm:pt>
    <dgm:pt modelId="{77F0DEDD-7334-FC4E-A02C-E094782366B5}" type="pres">
      <dgm:prSet presAssocID="{05E63B2C-6044-45ED-8254-CE0FF5F5D5EE}" presName="connTx" presStyleLbl="parChTrans1D2" presStyleIdx="2" presStyleCnt="4"/>
      <dgm:spPr/>
      <dgm:t>
        <a:bodyPr/>
        <a:lstStyle/>
        <a:p>
          <a:endParaRPr lang="it-IT"/>
        </a:p>
      </dgm:t>
    </dgm:pt>
    <dgm:pt modelId="{7112FF9B-D902-1443-8B8B-58938F12BDCE}" type="pres">
      <dgm:prSet presAssocID="{E3810DBD-C635-4548-99B3-D8BD3028F6F4}" presName="root2" presStyleCnt="0"/>
      <dgm:spPr/>
    </dgm:pt>
    <dgm:pt modelId="{B7AD556C-A38E-4041-8477-5753A1132BEF}" type="pres">
      <dgm:prSet presAssocID="{E3810DBD-C635-4548-99B3-D8BD3028F6F4}" presName="LevelTwoTextNode" presStyleLbl="node2" presStyleIdx="2" presStyleCnt="4" custLinFactNeighborX="-756" custLinFactNeighborY="292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B30462B-6778-454E-9EA5-3646EC0CF1A3}" type="pres">
      <dgm:prSet presAssocID="{E3810DBD-C635-4548-99B3-D8BD3028F6F4}" presName="level3hierChild" presStyleCnt="0"/>
      <dgm:spPr/>
    </dgm:pt>
    <dgm:pt modelId="{8A2E9582-10D8-D745-9949-F03905837DE1}" type="pres">
      <dgm:prSet presAssocID="{FDDA5704-1BA9-4627-8218-F166F60AECB3}" presName="conn2-1" presStyleLbl="parChTrans1D2" presStyleIdx="3" presStyleCnt="4"/>
      <dgm:spPr/>
      <dgm:t>
        <a:bodyPr/>
        <a:lstStyle/>
        <a:p>
          <a:endParaRPr lang="it-IT"/>
        </a:p>
      </dgm:t>
    </dgm:pt>
    <dgm:pt modelId="{DC7E3A79-2E8A-224A-8CEE-6A704A553A87}" type="pres">
      <dgm:prSet presAssocID="{FDDA5704-1BA9-4627-8218-F166F60AECB3}" presName="connTx" presStyleLbl="parChTrans1D2" presStyleIdx="3" presStyleCnt="4"/>
      <dgm:spPr/>
      <dgm:t>
        <a:bodyPr/>
        <a:lstStyle/>
        <a:p>
          <a:endParaRPr lang="it-IT"/>
        </a:p>
      </dgm:t>
    </dgm:pt>
    <dgm:pt modelId="{55A65D30-D2E7-C943-B513-7850DE844BA7}" type="pres">
      <dgm:prSet presAssocID="{16C9BF93-6138-411A-8490-0755A99E148D}" presName="root2" presStyleCnt="0"/>
      <dgm:spPr/>
    </dgm:pt>
    <dgm:pt modelId="{DEE23438-3C86-3A49-AABA-AB8A2162ADCE}" type="pres">
      <dgm:prSet presAssocID="{16C9BF93-6138-411A-8490-0755A99E148D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340A7B9-AB02-3E42-BFF8-00D597EDB453}" type="pres">
      <dgm:prSet presAssocID="{16C9BF93-6138-411A-8490-0755A99E148D}" presName="level3hierChild" presStyleCnt="0"/>
      <dgm:spPr/>
    </dgm:pt>
  </dgm:ptLst>
  <dgm:cxnLst>
    <dgm:cxn modelId="{5925232A-931D-974E-AB2C-A2C18D99971F}" type="presOf" srcId="{82C3EE93-8F2B-4F1F-BC6C-9800D9F13F7B}" destId="{8F018FF8-A416-2549-B504-1B7C1C29269C}" srcOrd="0" destOrd="0" presId="urn:microsoft.com/office/officeart/2005/8/layout/hierarchy2"/>
    <dgm:cxn modelId="{34036793-3022-7048-818F-6063DBBD1FB9}" type="presOf" srcId="{650E0DAD-6E01-46A0-9FB1-9BD457D5A779}" destId="{CC917EA4-39AC-9D4F-BFA2-F7D32C3FE97B}" srcOrd="0" destOrd="0" presId="urn:microsoft.com/office/officeart/2005/8/layout/hierarchy2"/>
    <dgm:cxn modelId="{D2D1127F-7974-034B-8250-E924769A8FBD}" type="presOf" srcId="{3DFCA49C-25FA-439F-A624-A9AB3D10A455}" destId="{D6A8DCB8-63DE-3144-AE16-5A1EA7FD2E78}" srcOrd="0" destOrd="0" presId="urn:microsoft.com/office/officeart/2005/8/layout/hierarchy2"/>
    <dgm:cxn modelId="{D6EDAE86-46B8-0C46-9C31-30A396E24956}" type="presOf" srcId="{332314BA-98FA-4324-8AAB-776B13EA5CF2}" destId="{05571A4E-E24A-5143-9CD5-567EB9E4D261}" srcOrd="1" destOrd="0" presId="urn:microsoft.com/office/officeart/2005/8/layout/hierarchy2"/>
    <dgm:cxn modelId="{D94FA957-99A1-41A3-8666-628B013EC6ED}" srcId="{CC16048F-FB43-406C-B677-F36E05915071}" destId="{E3810DBD-C635-4548-99B3-D8BD3028F6F4}" srcOrd="2" destOrd="0" parTransId="{05E63B2C-6044-45ED-8254-CE0FF5F5D5EE}" sibTransId="{C5B794BA-0728-4750-B727-ECCF084263BE}"/>
    <dgm:cxn modelId="{C5531BAB-6854-4F7E-B3D5-E2254B24DF34}" srcId="{CC16048F-FB43-406C-B677-F36E05915071}" destId="{16C9BF93-6138-411A-8490-0755A99E148D}" srcOrd="3" destOrd="0" parTransId="{FDDA5704-1BA9-4627-8218-F166F60AECB3}" sibTransId="{5D2DE304-06EE-46A8-B65E-30B81D04622A}"/>
    <dgm:cxn modelId="{38A929F9-32B3-4926-BB9F-B89FCB3BFF40}" srcId="{3DFCA49C-25FA-439F-A624-A9AB3D10A455}" destId="{CC16048F-FB43-406C-B677-F36E05915071}" srcOrd="1" destOrd="0" parTransId="{F4A5F8CE-4F3E-4271-A780-84D7A101A2D4}" sibTransId="{3A858A74-E220-4F00-A402-9BC2F8AA57E4}"/>
    <dgm:cxn modelId="{A5AF8B85-F3D3-334E-85AE-4C3ADA2AF68A}" type="presOf" srcId="{332314BA-98FA-4324-8AAB-776B13EA5CF2}" destId="{79A75F30-BA1C-7A4E-AD41-815B59FC0976}" srcOrd="0" destOrd="0" presId="urn:microsoft.com/office/officeart/2005/8/layout/hierarchy2"/>
    <dgm:cxn modelId="{16D2F5DA-EC11-C440-94EA-442F81BD9697}" type="presOf" srcId="{650E0DAD-6E01-46A0-9FB1-9BD457D5A779}" destId="{D6133D2A-9586-1941-B8D1-A8A32AC470BC}" srcOrd="1" destOrd="0" presId="urn:microsoft.com/office/officeart/2005/8/layout/hierarchy2"/>
    <dgm:cxn modelId="{FC0D9EA4-0034-497C-B7AB-A4B14216D2F1}" srcId="{CC16048F-FB43-406C-B677-F36E05915071}" destId="{D18B4D8F-7765-4C00-91A5-5F51D54A1E60}" srcOrd="1" destOrd="0" parTransId="{332314BA-98FA-4324-8AAB-776B13EA5CF2}" sibTransId="{293FAC44-6834-4E6E-9A7D-1A1A557335B8}"/>
    <dgm:cxn modelId="{90B63D98-1D88-BF40-A52C-F8BAEB205DA9}" type="presOf" srcId="{D18B4D8F-7765-4C00-91A5-5F51D54A1E60}" destId="{92DEBD44-E9A7-EB48-ADBF-244E88C8B55F}" srcOrd="0" destOrd="0" presId="urn:microsoft.com/office/officeart/2005/8/layout/hierarchy2"/>
    <dgm:cxn modelId="{8D0F0B8E-E255-5048-B14F-E6ED05736823}" type="presOf" srcId="{E3810DBD-C635-4548-99B3-D8BD3028F6F4}" destId="{B7AD556C-A38E-4041-8477-5753A1132BEF}" srcOrd="0" destOrd="0" presId="urn:microsoft.com/office/officeart/2005/8/layout/hierarchy2"/>
    <dgm:cxn modelId="{2FC347CC-FBC0-0D48-9B0A-C6998D683F86}" type="presOf" srcId="{05E63B2C-6044-45ED-8254-CE0FF5F5D5EE}" destId="{23AE181C-4648-B843-81A1-AF8F2AE0DE58}" srcOrd="0" destOrd="0" presId="urn:microsoft.com/office/officeart/2005/8/layout/hierarchy2"/>
    <dgm:cxn modelId="{679C7C78-8ED6-8046-AEA3-F2D46E10215A}" type="presOf" srcId="{05E63B2C-6044-45ED-8254-CE0FF5F5D5EE}" destId="{77F0DEDD-7334-FC4E-A02C-E094782366B5}" srcOrd="1" destOrd="0" presId="urn:microsoft.com/office/officeart/2005/8/layout/hierarchy2"/>
    <dgm:cxn modelId="{15396612-98E2-4ECF-A6BD-C0F39C9A943E}" srcId="{CC16048F-FB43-406C-B677-F36E05915071}" destId="{D549CB58-27A8-4CF0-A453-7F20A70F9EB3}" srcOrd="0" destOrd="0" parTransId="{650E0DAD-6E01-46A0-9FB1-9BD457D5A779}" sibTransId="{EC21E824-3F5A-4969-ACCF-85E2C120920D}"/>
    <dgm:cxn modelId="{04C63EAC-FF72-400F-B472-5654B389CFB1}" srcId="{3DFCA49C-25FA-439F-A624-A9AB3D10A455}" destId="{82C3EE93-8F2B-4F1F-BC6C-9800D9F13F7B}" srcOrd="0" destOrd="0" parTransId="{6B820AF6-84F9-4D8A-80DD-E2CCA8E12F2A}" sibTransId="{01018B9A-6EA0-48C7-B165-954F27BE1E08}"/>
    <dgm:cxn modelId="{39F11172-B503-EB40-8756-4CAD7EA4E8AA}" type="presOf" srcId="{D549CB58-27A8-4CF0-A453-7F20A70F9EB3}" destId="{6C6E7030-4AA4-764D-9753-3BCE91BEBC91}" srcOrd="0" destOrd="0" presId="urn:microsoft.com/office/officeart/2005/8/layout/hierarchy2"/>
    <dgm:cxn modelId="{4CD271A4-855D-A646-A494-1296BADFD725}" type="presOf" srcId="{FDDA5704-1BA9-4627-8218-F166F60AECB3}" destId="{8A2E9582-10D8-D745-9949-F03905837DE1}" srcOrd="0" destOrd="0" presId="urn:microsoft.com/office/officeart/2005/8/layout/hierarchy2"/>
    <dgm:cxn modelId="{4E501927-E1D1-304B-98C8-9454543E9593}" type="presOf" srcId="{FDDA5704-1BA9-4627-8218-F166F60AECB3}" destId="{DC7E3A79-2E8A-224A-8CEE-6A704A553A87}" srcOrd="1" destOrd="0" presId="urn:microsoft.com/office/officeart/2005/8/layout/hierarchy2"/>
    <dgm:cxn modelId="{0EAD4F9D-2680-8F49-9BDE-028E6EEA903C}" type="presOf" srcId="{16C9BF93-6138-411A-8490-0755A99E148D}" destId="{DEE23438-3C86-3A49-AABA-AB8A2162ADCE}" srcOrd="0" destOrd="0" presId="urn:microsoft.com/office/officeart/2005/8/layout/hierarchy2"/>
    <dgm:cxn modelId="{05B21685-FD6E-8345-B16D-A807AE5488CA}" type="presOf" srcId="{CC16048F-FB43-406C-B677-F36E05915071}" destId="{DE214C5F-8012-C94D-8F55-AFECE4E127FC}" srcOrd="0" destOrd="0" presId="urn:microsoft.com/office/officeart/2005/8/layout/hierarchy2"/>
    <dgm:cxn modelId="{D0EB4A66-6F21-154C-81BE-C047C9B07DEF}" type="presParOf" srcId="{D6A8DCB8-63DE-3144-AE16-5A1EA7FD2E78}" destId="{F42EC547-D0BA-6C41-BFBA-9C7E37A8901B}" srcOrd="0" destOrd="0" presId="urn:microsoft.com/office/officeart/2005/8/layout/hierarchy2"/>
    <dgm:cxn modelId="{45C500DE-B712-D344-B79C-792B9A5D7326}" type="presParOf" srcId="{F42EC547-D0BA-6C41-BFBA-9C7E37A8901B}" destId="{8F018FF8-A416-2549-B504-1B7C1C29269C}" srcOrd="0" destOrd="0" presId="urn:microsoft.com/office/officeart/2005/8/layout/hierarchy2"/>
    <dgm:cxn modelId="{EBFC7AB0-EC4D-BF4C-82D4-0075E39382D8}" type="presParOf" srcId="{F42EC547-D0BA-6C41-BFBA-9C7E37A8901B}" destId="{C6096269-2427-D343-9928-EBE7CC47F49E}" srcOrd="1" destOrd="0" presId="urn:microsoft.com/office/officeart/2005/8/layout/hierarchy2"/>
    <dgm:cxn modelId="{EDA1956F-93A7-054D-8351-F4BE0A2C6E6F}" type="presParOf" srcId="{D6A8DCB8-63DE-3144-AE16-5A1EA7FD2E78}" destId="{78486A2F-A8F6-9A43-87E8-DEE65B7D5255}" srcOrd="1" destOrd="0" presId="urn:microsoft.com/office/officeart/2005/8/layout/hierarchy2"/>
    <dgm:cxn modelId="{A0583BEE-EB8C-FF4B-876F-7EADE3C80F4D}" type="presParOf" srcId="{78486A2F-A8F6-9A43-87E8-DEE65B7D5255}" destId="{DE214C5F-8012-C94D-8F55-AFECE4E127FC}" srcOrd="0" destOrd="0" presId="urn:microsoft.com/office/officeart/2005/8/layout/hierarchy2"/>
    <dgm:cxn modelId="{59BF9D00-2FA3-E54C-9DF8-863CC0EA34C1}" type="presParOf" srcId="{78486A2F-A8F6-9A43-87E8-DEE65B7D5255}" destId="{20070944-F5DB-4041-BF95-4B48E922D94A}" srcOrd="1" destOrd="0" presId="urn:microsoft.com/office/officeart/2005/8/layout/hierarchy2"/>
    <dgm:cxn modelId="{189A067F-56C8-6C4D-87C8-3C1B42580F2C}" type="presParOf" srcId="{20070944-F5DB-4041-BF95-4B48E922D94A}" destId="{CC917EA4-39AC-9D4F-BFA2-F7D32C3FE97B}" srcOrd="0" destOrd="0" presId="urn:microsoft.com/office/officeart/2005/8/layout/hierarchy2"/>
    <dgm:cxn modelId="{FD9D1B5F-2186-B84E-8E1E-C100FCDD4D09}" type="presParOf" srcId="{CC917EA4-39AC-9D4F-BFA2-F7D32C3FE97B}" destId="{D6133D2A-9586-1941-B8D1-A8A32AC470BC}" srcOrd="0" destOrd="0" presId="urn:microsoft.com/office/officeart/2005/8/layout/hierarchy2"/>
    <dgm:cxn modelId="{97D5E76C-BBCF-C241-8D27-4C8E8F1B1ACA}" type="presParOf" srcId="{20070944-F5DB-4041-BF95-4B48E922D94A}" destId="{04513D3B-ACC7-8949-9227-6692573FA87A}" srcOrd="1" destOrd="0" presId="urn:microsoft.com/office/officeart/2005/8/layout/hierarchy2"/>
    <dgm:cxn modelId="{704DB291-B3BC-4D4A-AE7B-CA8F315DAB0C}" type="presParOf" srcId="{04513D3B-ACC7-8949-9227-6692573FA87A}" destId="{6C6E7030-4AA4-764D-9753-3BCE91BEBC91}" srcOrd="0" destOrd="0" presId="urn:microsoft.com/office/officeart/2005/8/layout/hierarchy2"/>
    <dgm:cxn modelId="{CBA21702-72DC-2F46-80F2-F4125DC958E7}" type="presParOf" srcId="{04513D3B-ACC7-8949-9227-6692573FA87A}" destId="{72AF8325-EB6F-BF4C-94BF-361F6364265B}" srcOrd="1" destOrd="0" presId="urn:microsoft.com/office/officeart/2005/8/layout/hierarchy2"/>
    <dgm:cxn modelId="{F03CD932-EF8E-4743-8BF9-740C1E5790C0}" type="presParOf" srcId="{20070944-F5DB-4041-BF95-4B48E922D94A}" destId="{79A75F30-BA1C-7A4E-AD41-815B59FC0976}" srcOrd="2" destOrd="0" presId="urn:microsoft.com/office/officeart/2005/8/layout/hierarchy2"/>
    <dgm:cxn modelId="{121FD7F7-68DC-5648-B9B6-A5BA5990299E}" type="presParOf" srcId="{79A75F30-BA1C-7A4E-AD41-815B59FC0976}" destId="{05571A4E-E24A-5143-9CD5-567EB9E4D261}" srcOrd="0" destOrd="0" presId="urn:microsoft.com/office/officeart/2005/8/layout/hierarchy2"/>
    <dgm:cxn modelId="{46102986-2B66-F94D-97B2-997E7CDBF9AA}" type="presParOf" srcId="{20070944-F5DB-4041-BF95-4B48E922D94A}" destId="{C4CC6FFE-BB44-204C-B126-DB79643BCC35}" srcOrd="3" destOrd="0" presId="urn:microsoft.com/office/officeart/2005/8/layout/hierarchy2"/>
    <dgm:cxn modelId="{02578DA6-46B5-AE4F-A23C-9A506B260CDD}" type="presParOf" srcId="{C4CC6FFE-BB44-204C-B126-DB79643BCC35}" destId="{92DEBD44-E9A7-EB48-ADBF-244E88C8B55F}" srcOrd="0" destOrd="0" presId="urn:microsoft.com/office/officeart/2005/8/layout/hierarchy2"/>
    <dgm:cxn modelId="{F3872FBA-9F96-3541-897A-6B5B41D6BFC8}" type="presParOf" srcId="{C4CC6FFE-BB44-204C-B126-DB79643BCC35}" destId="{A1BF92F5-1382-D348-B1C6-01A8610E1728}" srcOrd="1" destOrd="0" presId="urn:microsoft.com/office/officeart/2005/8/layout/hierarchy2"/>
    <dgm:cxn modelId="{35296EDD-12E7-1D4D-BB99-03EAAF7BF43E}" type="presParOf" srcId="{20070944-F5DB-4041-BF95-4B48E922D94A}" destId="{23AE181C-4648-B843-81A1-AF8F2AE0DE58}" srcOrd="4" destOrd="0" presId="urn:microsoft.com/office/officeart/2005/8/layout/hierarchy2"/>
    <dgm:cxn modelId="{F6B7421A-5FF7-C943-BA81-E49163E73E50}" type="presParOf" srcId="{23AE181C-4648-B843-81A1-AF8F2AE0DE58}" destId="{77F0DEDD-7334-FC4E-A02C-E094782366B5}" srcOrd="0" destOrd="0" presId="urn:microsoft.com/office/officeart/2005/8/layout/hierarchy2"/>
    <dgm:cxn modelId="{A00928FF-06DC-E044-844C-8E25084C62E8}" type="presParOf" srcId="{20070944-F5DB-4041-BF95-4B48E922D94A}" destId="{7112FF9B-D902-1443-8B8B-58938F12BDCE}" srcOrd="5" destOrd="0" presId="urn:microsoft.com/office/officeart/2005/8/layout/hierarchy2"/>
    <dgm:cxn modelId="{8673E4E1-87A6-DD41-8CAD-49926731354B}" type="presParOf" srcId="{7112FF9B-D902-1443-8B8B-58938F12BDCE}" destId="{B7AD556C-A38E-4041-8477-5753A1132BEF}" srcOrd="0" destOrd="0" presId="urn:microsoft.com/office/officeart/2005/8/layout/hierarchy2"/>
    <dgm:cxn modelId="{361C82FA-A1ED-D748-8EFE-3C74AE5D69F1}" type="presParOf" srcId="{7112FF9B-D902-1443-8B8B-58938F12BDCE}" destId="{BB30462B-6778-454E-9EA5-3646EC0CF1A3}" srcOrd="1" destOrd="0" presId="urn:microsoft.com/office/officeart/2005/8/layout/hierarchy2"/>
    <dgm:cxn modelId="{80478338-D6E7-AA4E-A8A5-260CA0EA6C1D}" type="presParOf" srcId="{20070944-F5DB-4041-BF95-4B48E922D94A}" destId="{8A2E9582-10D8-D745-9949-F03905837DE1}" srcOrd="6" destOrd="0" presId="urn:microsoft.com/office/officeart/2005/8/layout/hierarchy2"/>
    <dgm:cxn modelId="{52238D5D-FDBD-D048-8BB1-2D778A6B4A00}" type="presParOf" srcId="{8A2E9582-10D8-D745-9949-F03905837DE1}" destId="{DC7E3A79-2E8A-224A-8CEE-6A704A553A87}" srcOrd="0" destOrd="0" presId="urn:microsoft.com/office/officeart/2005/8/layout/hierarchy2"/>
    <dgm:cxn modelId="{3EB29256-3AD4-E54E-9717-229D2C4BDE46}" type="presParOf" srcId="{20070944-F5DB-4041-BF95-4B48E922D94A}" destId="{55A65D30-D2E7-C943-B513-7850DE844BA7}" srcOrd="7" destOrd="0" presId="urn:microsoft.com/office/officeart/2005/8/layout/hierarchy2"/>
    <dgm:cxn modelId="{DC8DD0B4-8CBD-4A47-B667-96D718831AB1}" type="presParOf" srcId="{55A65D30-D2E7-C943-B513-7850DE844BA7}" destId="{DEE23438-3C86-3A49-AABA-AB8A2162ADCE}" srcOrd="0" destOrd="0" presId="urn:microsoft.com/office/officeart/2005/8/layout/hierarchy2"/>
    <dgm:cxn modelId="{DA455EED-6658-434C-AA27-95CDF55DAA96}" type="presParOf" srcId="{55A65D30-D2E7-C943-B513-7850DE844BA7}" destId="{B340A7B9-AB02-3E42-BFF8-00D597EDB45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F914153-BD63-4E8B-BB7F-D7B2B1C1ABFC}" type="doc">
      <dgm:prSet loTypeId="urn:microsoft.com/office/officeart/2008/layout/LinedList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DCD33BD2-A584-4B90-9658-61A2420B0675}">
      <dgm:prSet custT="1"/>
      <dgm:spPr/>
      <dgm:t>
        <a:bodyPr/>
        <a:lstStyle/>
        <a:p>
          <a:r>
            <a:rPr lang="it-IT" sz="1800" b="1" i="1" dirty="0" smtClean="0"/>
            <a:t>Contrasto </a:t>
          </a:r>
          <a:r>
            <a:rPr lang="it-IT" sz="1800" b="1" i="1" dirty="0"/>
            <a:t>all'evasione</a:t>
          </a:r>
          <a:r>
            <a:rPr lang="it-IT" sz="1800" b="0" i="0" dirty="0"/>
            <a:t>: ampliamento base imponibile con aumento </a:t>
          </a:r>
          <a:r>
            <a:rPr lang="it-IT" sz="1800" b="0" i="1" dirty="0" err="1"/>
            <a:t>compliance</a:t>
          </a:r>
          <a:r>
            <a:rPr lang="it-IT" sz="1800" b="0" i="0" dirty="0"/>
            <a:t>;</a:t>
          </a:r>
          <a:endParaRPr lang="en-US" sz="1800" dirty="0"/>
        </a:p>
      </dgm:t>
    </dgm:pt>
    <dgm:pt modelId="{EA4C855C-A2B0-44EB-B895-F923BA667FC7}" type="parTrans" cxnId="{7FDBFDA0-E7AC-4733-B5D9-07645BFA0953}">
      <dgm:prSet/>
      <dgm:spPr/>
      <dgm:t>
        <a:bodyPr/>
        <a:lstStyle/>
        <a:p>
          <a:endParaRPr lang="en-US"/>
        </a:p>
      </dgm:t>
    </dgm:pt>
    <dgm:pt modelId="{4028ED18-545A-4685-A669-483FDBDD4C6B}" type="sibTrans" cxnId="{7FDBFDA0-E7AC-4733-B5D9-07645BFA0953}">
      <dgm:prSet/>
      <dgm:spPr/>
      <dgm:t>
        <a:bodyPr/>
        <a:lstStyle/>
        <a:p>
          <a:endParaRPr lang="en-US"/>
        </a:p>
      </dgm:t>
    </dgm:pt>
    <dgm:pt modelId="{B84FE43C-90DA-4FA4-9A83-162CC99D921A}">
      <dgm:prSet/>
      <dgm:spPr/>
      <dgm:t>
        <a:bodyPr/>
        <a:lstStyle/>
        <a:p>
          <a:r>
            <a:rPr lang="it-IT" b="1" i="1" dirty="0" smtClean="0"/>
            <a:t>Revisione </a:t>
          </a:r>
          <a:r>
            <a:rPr lang="it-IT" b="1" i="1" dirty="0"/>
            <a:t>Accordi Stato-Regione</a:t>
          </a:r>
          <a:r>
            <a:rPr lang="it-IT" b="0" i="0" dirty="0"/>
            <a:t>: riordino sistema finanziario e recupero entrate statutariamente spettanti;</a:t>
          </a:r>
          <a:endParaRPr lang="en-US" dirty="0"/>
        </a:p>
      </dgm:t>
    </dgm:pt>
    <dgm:pt modelId="{C7AD85F5-41C1-4941-8A70-F4F204F8CD1B}" type="parTrans" cxnId="{B67B0DF1-AD20-49BB-9ABF-DE7A56B10834}">
      <dgm:prSet/>
      <dgm:spPr/>
      <dgm:t>
        <a:bodyPr/>
        <a:lstStyle/>
        <a:p>
          <a:endParaRPr lang="en-US"/>
        </a:p>
      </dgm:t>
    </dgm:pt>
    <dgm:pt modelId="{4B2E7086-F388-4A08-BB07-E80F6334825C}" type="sibTrans" cxnId="{B67B0DF1-AD20-49BB-9ABF-DE7A56B10834}">
      <dgm:prSet/>
      <dgm:spPr/>
      <dgm:t>
        <a:bodyPr/>
        <a:lstStyle/>
        <a:p>
          <a:endParaRPr lang="en-US"/>
        </a:p>
      </dgm:t>
    </dgm:pt>
    <dgm:pt modelId="{F3FF7173-2DDB-4E72-8707-3CC04EB656C2}">
      <dgm:prSet/>
      <dgm:spPr/>
      <dgm:t>
        <a:bodyPr/>
        <a:lstStyle/>
        <a:p>
          <a:r>
            <a:rPr lang="it-IT" b="1" i="1" dirty="0" smtClean="0"/>
            <a:t>Miglioramento </a:t>
          </a:r>
          <a:r>
            <a:rPr lang="it-IT" b="1" i="1" dirty="0"/>
            <a:t>performance tributi propri</a:t>
          </a:r>
          <a:r>
            <a:rPr lang="it-IT" b="0" i="0" dirty="0"/>
            <a:t>: rigorosa applicazione principio contabile della competenza finanziaria;</a:t>
          </a:r>
          <a:endParaRPr lang="en-US" dirty="0"/>
        </a:p>
      </dgm:t>
    </dgm:pt>
    <dgm:pt modelId="{532F1C42-66DF-4058-8FC4-6A45020D0C98}" type="parTrans" cxnId="{E8286B8C-1015-4A8D-A933-B755840888D9}">
      <dgm:prSet/>
      <dgm:spPr/>
      <dgm:t>
        <a:bodyPr/>
        <a:lstStyle/>
        <a:p>
          <a:endParaRPr lang="en-US"/>
        </a:p>
      </dgm:t>
    </dgm:pt>
    <dgm:pt modelId="{EAFC0614-8C8B-47C2-B4CB-84A5A043EBB7}" type="sibTrans" cxnId="{E8286B8C-1015-4A8D-A933-B755840888D9}">
      <dgm:prSet/>
      <dgm:spPr/>
      <dgm:t>
        <a:bodyPr/>
        <a:lstStyle/>
        <a:p>
          <a:endParaRPr lang="en-US"/>
        </a:p>
      </dgm:t>
    </dgm:pt>
    <dgm:pt modelId="{0F9C092E-6E0C-45B8-9AA0-5CAA3DD4B1E6}">
      <dgm:prSet/>
      <dgm:spPr/>
      <dgm:t>
        <a:bodyPr/>
        <a:lstStyle/>
        <a:p>
          <a:r>
            <a:rPr lang="it-IT" b="1" i="1" dirty="0" smtClean="0"/>
            <a:t>Valorizzazione </a:t>
          </a:r>
          <a:r>
            <a:rPr lang="it-IT" b="1" i="1" dirty="0"/>
            <a:t>e alienazione del patrimonio immobiliare</a:t>
          </a:r>
          <a:r>
            <a:rPr lang="it-IT" b="0" i="0" dirty="0"/>
            <a:t>: completamento inventario e </a:t>
          </a:r>
          <a:r>
            <a:rPr lang="it-IT" b="0" i="0" dirty="0" smtClean="0"/>
            <a:t>mappatura </a:t>
          </a:r>
          <a:r>
            <a:rPr lang="it-IT" b="0" i="0" dirty="0"/>
            <a:t>patrimonio e dismissione partecipate;</a:t>
          </a:r>
          <a:endParaRPr lang="en-US" dirty="0"/>
        </a:p>
      </dgm:t>
    </dgm:pt>
    <dgm:pt modelId="{ABEAB746-BD36-41C3-ABC8-6BE3EB8941D7}" type="parTrans" cxnId="{42E2118A-B150-4786-921D-908F4B70A412}">
      <dgm:prSet/>
      <dgm:spPr/>
      <dgm:t>
        <a:bodyPr/>
        <a:lstStyle/>
        <a:p>
          <a:endParaRPr lang="en-US"/>
        </a:p>
      </dgm:t>
    </dgm:pt>
    <dgm:pt modelId="{BC699922-2DBD-4F3F-AD63-0D507461E2AB}" type="sibTrans" cxnId="{42E2118A-B150-4786-921D-908F4B70A412}">
      <dgm:prSet/>
      <dgm:spPr/>
      <dgm:t>
        <a:bodyPr/>
        <a:lstStyle/>
        <a:p>
          <a:endParaRPr lang="en-US"/>
        </a:p>
      </dgm:t>
    </dgm:pt>
    <dgm:pt modelId="{6BB20A79-856D-4DB8-9239-DFF5B90FE50D}">
      <dgm:prSet/>
      <dgm:spPr/>
      <dgm:t>
        <a:bodyPr/>
        <a:lstStyle/>
        <a:p>
          <a:r>
            <a:rPr lang="it-IT" b="1" i="1" dirty="0" smtClean="0"/>
            <a:t>Miglioramento </a:t>
          </a:r>
          <a:r>
            <a:rPr lang="it-IT" b="1" i="1" dirty="0"/>
            <a:t>del processo di riscossione delle entrate</a:t>
          </a:r>
          <a:r>
            <a:rPr lang="it-IT" b="1" i="0" dirty="0"/>
            <a:t>: </a:t>
          </a:r>
          <a:r>
            <a:rPr lang="it-IT" b="0" i="0" dirty="0"/>
            <a:t>ripensamento procedimenti coattivi con ispezione condivisa con Agenzie Entrate su Riscossione Sicilia </a:t>
          </a:r>
          <a:r>
            <a:rPr lang="it-IT" b="0" i="0" dirty="0" err="1"/>
            <a:t>s.p.a.</a:t>
          </a:r>
          <a:r>
            <a:rPr lang="it-IT" b="0" i="0" dirty="0"/>
            <a:t>;</a:t>
          </a:r>
          <a:endParaRPr lang="en-US" dirty="0"/>
        </a:p>
      </dgm:t>
    </dgm:pt>
    <dgm:pt modelId="{BC59236F-2A54-4268-970F-76E8F3A4D29D}" type="parTrans" cxnId="{407257D8-8511-44BF-819A-CA1F352C1376}">
      <dgm:prSet/>
      <dgm:spPr/>
      <dgm:t>
        <a:bodyPr/>
        <a:lstStyle/>
        <a:p>
          <a:endParaRPr lang="en-US"/>
        </a:p>
      </dgm:t>
    </dgm:pt>
    <dgm:pt modelId="{1A8BFEF9-0F77-4AD7-A8E6-DEB421FC3A39}" type="sibTrans" cxnId="{407257D8-8511-44BF-819A-CA1F352C1376}">
      <dgm:prSet/>
      <dgm:spPr/>
      <dgm:t>
        <a:bodyPr/>
        <a:lstStyle/>
        <a:p>
          <a:endParaRPr lang="en-US"/>
        </a:p>
      </dgm:t>
    </dgm:pt>
    <dgm:pt modelId="{21CC71DE-6C58-304E-8E6F-DD50E302C2F7}" type="pres">
      <dgm:prSet presAssocID="{8F914153-BD63-4E8B-BB7F-D7B2B1C1ABF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C67AE39D-5CC5-7D4F-AB67-031511A742B0}" type="pres">
      <dgm:prSet presAssocID="{DCD33BD2-A584-4B90-9658-61A2420B0675}" presName="thickLine" presStyleLbl="alignNode1" presStyleIdx="0" presStyleCnt="5"/>
      <dgm:spPr/>
    </dgm:pt>
    <dgm:pt modelId="{2C45E732-8D3D-094F-8ACF-C3AA3E02E83F}" type="pres">
      <dgm:prSet presAssocID="{DCD33BD2-A584-4B90-9658-61A2420B0675}" presName="horz1" presStyleCnt="0"/>
      <dgm:spPr/>
    </dgm:pt>
    <dgm:pt modelId="{4CF667F1-9A09-E144-B3CA-24CF03ECE8C2}" type="pres">
      <dgm:prSet presAssocID="{DCD33BD2-A584-4B90-9658-61A2420B0675}" presName="tx1" presStyleLbl="revTx" presStyleIdx="0" presStyleCnt="5"/>
      <dgm:spPr/>
      <dgm:t>
        <a:bodyPr/>
        <a:lstStyle/>
        <a:p>
          <a:endParaRPr lang="it-IT"/>
        </a:p>
      </dgm:t>
    </dgm:pt>
    <dgm:pt modelId="{C90367E5-5AB3-7442-9533-319B3BF9AD60}" type="pres">
      <dgm:prSet presAssocID="{DCD33BD2-A584-4B90-9658-61A2420B0675}" presName="vert1" presStyleCnt="0"/>
      <dgm:spPr/>
    </dgm:pt>
    <dgm:pt modelId="{BBA6CCDD-ACCA-9740-971D-E7CB9F0798A5}" type="pres">
      <dgm:prSet presAssocID="{B84FE43C-90DA-4FA4-9A83-162CC99D921A}" presName="thickLine" presStyleLbl="alignNode1" presStyleIdx="1" presStyleCnt="5"/>
      <dgm:spPr/>
    </dgm:pt>
    <dgm:pt modelId="{533086BC-83DE-5146-A2DD-FCC6FDDBC8C9}" type="pres">
      <dgm:prSet presAssocID="{B84FE43C-90DA-4FA4-9A83-162CC99D921A}" presName="horz1" presStyleCnt="0"/>
      <dgm:spPr/>
    </dgm:pt>
    <dgm:pt modelId="{0AFAD122-CB80-6746-B495-DF7480BB0715}" type="pres">
      <dgm:prSet presAssocID="{B84FE43C-90DA-4FA4-9A83-162CC99D921A}" presName="tx1" presStyleLbl="revTx" presStyleIdx="1" presStyleCnt="5"/>
      <dgm:spPr/>
      <dgm:t>
        <a:bodyPr/>
        <a:lstStyle/>
        <a:p>
          <a:endParaRPr lang="it-IT"/>
        </a:p>
      </dgm:t>
    </dgm:pt>
    <dgm:pt modelId="{878DC475-F9CC-A542-8526-E6BCB0513762}" type="pres">
      <dgm:prSet presAssocID="{B84FE43C-90DA-4FA4-9A83-162CC99D921A}" presName="vert1" presStyleCnt="0"/>
      <dgm:spPr/>
    </dgm:pt>
    <dgm:pt modelId="{4676992C-2777-CE42-845A-735D1681574A}" type="pres">
      <dgm:prSet presAssocID="{F3FF7173-2DDB-4E72-8707-3CC04EB656C2}" presName="thickLine" presStyleLbl="alignNode1" presStyleIdx="2" presStyleCnt="5"/>
      <dgm:spPr/>
    </dgm:pt>
    <dgm:pt modelId="{D480342F-9686-6E4F-88CD-6C2DF9F70F11}" type="pres">
      <dgm:prSet presAssocID="{F3FF7173-2DDB-4E72-8707-3CC04EB656C2}" presName="horz1" presStyleCnt="0"/>
      <dgm:spPr/>
    </dgm:pt>
    <dgm:pt modelId="{524082F3-1CC0-F943-B768-9BC8D2D7FDC9}" type="pres">
      <dgm:prSet presAssocID="{F3FF7173-2DDB-4E72-8707-3CC04EB656C2}" presName="tx1" presStyleLbl="revTx" presStyleIdx="2" presStyleCnt="5"/>
      <dgm:spPr/>
      <dgm:t>
        <a:bodyPr/>
        <a:lstStyle/>
        <a:p>
          <a:endParaRPr lang="it-IT"/>
        </a:p>
      </dgm:t>
    </dgm:pt>
    <dgm:pt modelId="{72583587-99B5-0246-963D-07EB0F771DE2}" type="pres">
      <dgm:prSet presAssocID="{F3FF7173-2DDB-4E72-8707-3CC04EB656C2}" presName="vert1" presStyleCnt="0"/>
      <dgm:spPr/>
    </dgm:pt>
    <dgm:pt modelId="{A2395A37-3746-4F46-9B7F-8A0219EBDC68}" type="pres">
      <dgm:prSet presAssocID="{0F9C092E-6E0C-45B8-9AA0-5CAA3DD4B1E6}" presName="thickLine" presStyleLbl="alignNode1" presStyleIdx="3" presStyleCnt="5"/>
      <dgm:spPr/>
    </dgm:pt>
    <dgm:pt modelId="{DD3D3C96-4668-4249-ABF9-950460B21F95}" type="pres">
      <dgm:prSet presAssocID="{0F9C092E-6E0C-45B8-9AA0-5CAA3DD4B1E6}" presName="horz1" presStyleCnt="0"/>
      <dgm:spPr/>
    </dgm:pt>
    <dgm:pt modelId="{0650C911-2EE3-2149-9860-966B26643ABE}" type="pres">
      <dgm:prSet presAssocID="{0F9C092E-6E0C-45B8-9AA0-5CAA3DD4B1E6}" presName="tx1" presStyleLbl="revTx" presStyleIdx="3" presStyleCnt="5"/>
      <dgm:spPr/>
      <dgm:t>
        <a:bodyPr/>
        <a:lstStyle/>
        <a:p>
          <a:endParaRPr lang="it-IT"/>
        </a:p>
      </dgm:t>
    </dgm:pt>
    <dgm:pt modelId="{1C259FA9-716D-5846-B8D9-D62681A2E20B}" type="pres">
      <dgm:prSet presAssocID="{0F9C092E-6E0C-45B8-9AA0-5CAA3DD4B1E6}" presName="vert1" presStyleCnt="0"/>
      <dgm:spPr/>
    </dgm:pt>
    <dgm:pt modelId="{9D7CB7EB-B8CB-EC45-A908-C1E160238360}" type="pres">
      <dgm:prSet presAssocID="{6BB20A79-856D-4DB8-9239-DFF5B90FE50D}" presName="thickLine" presStyleLbl="alignNode1" presStyleIdx="4" presStyleCnt="5"/>
      <dgm:spPr/>
    </dgm:pt>
    <dgm:pt modelId="{2B3C9715-4CF2-6347-AA07-56303C1F70F4}" type="pres">
      <dgm:prSet presAssocID="{6BB20A79-856D-4DB8-9239-DFF5B90FE50D}" presName="horz1" presStyleCnt="0"/>
      <dgm:spPr/>
    </dgm:pt>
    <dgm:pt modelId="{DBAB1E29-BDC5-404A-9DAC-376EC2114C71}" type="pres">
      <dgm:prSet presAssocID="{6BB20A79-856D-4DB8-9239-DFF5B90FE50D}" presName="tx1" presStyleLbl="revTx" presStyleIdx="4" presStyleCnt="5"/>
      <dgm:spPr/>
      <dgm:t>
        <a:bodyPr/>
        <a:lstStyle/>
        <a:p>
          <a:endParaRPr lang="it-IT"/>
        </a:p>
      </dgm:t>
    </dgm:pt>
    <dgm:pt modelId="{72832175-04D7-5141-9F01-2D612D40A860}" type="pres">
      <dgm:prSet presAssocID="{6BB20A79-856D-4DB8-9239-DFF5B90FE50D}" presName="vert1" presStyleCnt="0"/>
      <dgm:spPr/>
    </dgm:pt>
  </dgm:ptLst>
  <dgm:cxnLst>
    <dgm:cxn modelId="{C67ABD92-01B9-0647-9E14-7E8AAEB8F798}" type="presOf" srcId="{F3FF7173-2DDB-4E72-8707-3CC04EB656C2}" destId="{524082F3-1CC0-F943-B768-9BC8D2D7FDC9}" srcOrd="0" destOrd="0" presId="urn:microsoft.com/office/officeart/2008/layout/LinedList"/>
    <dgm:cxn modelId="{42E2118A-B150-4786-921D-908F4B70A412}" srcId="{8F914153-BD63-4E8B-BB7F-D7B2B1C1ABFC}" destId="{0F9C092E-6E0C-45B8-9AA0-5CAA3DD4B1E6}" srcOrd="3" destOrd="0" parTransId="{ABEAB746-BD36-41C3-ABC8-6BE3EB8941D7}" sibTransId="{BC699922-2DBD-4F3F-AD63-0D507461E2AB}"/>
    <dgm:cxn modelId="{045D1F20-A85C-9948-A6CC-BFF5DDB6F860}" type="presOf" srcId="{B84FE43C-90DA-4FA4-9A83-162CC99D921A}" destId="{0AFAD122-CB80-6746-B495-DF7480BB0715}" srcOrd="0" destOrd="0" presId="urn:microsoft.com/office/officeart/2008/layout/LinedList"/>
    <dgm:cxn modelId="{342D91A4-0E71-254A-9210-F89E0DDFABA2}" type="presOf" srcId="{0F9C092E-6E0C-45B8-9AA0-5CAA3DD4B1E6}" destId="{0650C911-2EE3-2149-9860-966B26643ABE}" srcOrd="0" destOrd="0" presId="urn:microsoft.com/office/officeart/2008/layout/LinedList"/>
    <dgm:cxn modelId="{B67B0DF1-AD20-49BB-9ABF-DE7A56B10834}" srcId="{8F914153-BD63-4E8B-BB7F-D7B2B1C1ABFC}" destId="{B84FE43C-90DA-4FA4-9A83-162CC99D921A}" srcOrd="1" destOrd="0" parTransId="{C7AD85F5-41C1-4941-8A70-F4F204F8CD1B}" sibTransId="{4B2E7086-F388-4A08-BB07-E80F6334825C}"/>
    <dgm:cxn modelId="{407257D8-8511-44BF-819A-CA1F352C1376}" srcId="{8F914153-BD63-4E8B-BB7F-D7B2B1C1ABFC}" destId="{6BB20A79-856D-4DB8-9239-DFF5B90FE50D}" srcOrd="4" destOrd="0" parTransId="{BC59236F-2A54-4268-970F-76E8F3A4D29D}" sibTransId="{1A8BFEF9-0F77-4AD7-A8E6-DEB421FC3A39}"/>
    <dgm:cxn modelId="{7FDBFDA0-E7AC-4733-B5D9-07645BFA0953}" srcId="{8F914153-BD63-4E8B-BB7F-D7B2B1C1ABFC}" destId="{DCD33BD2-A584-4B90-9658-61A2420B0675}" srcOrd="0" destOrd="0" parTransId="{EA4C855C-A2B0-44EB-B895-F923BA667FC7}" sibTransId="{4028ED18-545A-4685-A669-483FDBDD4C6B}"/>
    <dgm:cxn modelId="{E8286B8C-1015-4A8D-A933-B755840888D9}" srcId="{8F914153-BD63-4E8B-BB7F-D7B2B1C1ABFC}" destId="{F3FF7173-2DDB-4E72-8707-3CC04EB656C2}" srcOrd="2" destOrd="0" parTransId="{532F1C42-66DF-4058-8FC4-6A45020D0C98}" sibTransId="{EAFC0614-8C8B-47C2-B4CB-84A5A043EBB7}"/>
    <dgm:cxn modelId="{E3877FEB-D30F-2B42-9B81-5DEA022FA02A}" type="presOf" srcId="{DCD33BD2-A584-4B90-9658-61A2420B0675}" destId="{4CF667F1-9A09-E144-B3CA-24CF03ECE8C2}" srcOrd="0" destOrd="0" presId="urn:microsoft.com/office/officeart/2008/layout/LinedList"/>
    <dgm:cxn modelId="{95591108-D34E-CD4B-A24F-54C724D61F31}" type="presOf" srcId="{6BB20A79-856D-4DB8-9239-DFF5B90FE50D}" destId="{DBAB1E29-BDC5-404A-9DAC-376EC2114C71}" srcOrd="0" destOrd="0" presId="urn:microsoft.com/office/officeart/2008/layout/LinedList"/>
    <dgm:cxn modelId="{20210483-C0A4-D149-BC24-3E51F0508774}" type="presOf" srcId="{8F914153-BD63-4E8B-BB7F-D7B2B1C1ABFC}" destId="{21CC71DE-6C58-304E-8E6F-DD50E302C2F7}" srcOrd="0" destOrd="0" presId="urn:microsoft.com/office/officeart/2008/layout/LinedList"/>
    <dgm:cxn modelId="{336C79C5-1073-8A4B-B201-8590275DBB17}" type="presParOf" srcId="{21CC71DE-6C58-304E-8E6F-DD50E302C2F7}" destId="{C67AE39D-5CC5-7D4F-AB67-031511A742B0}" srcOrd="0" destOrd="0" presId="urn:microsoft.com/office/officeart/2008/layout/LinedList"/>
    <dgm:cxn modelId="{C79924B0-B4F0-3947-90E0-1973D25D0CE1}" type="presParOf" srcId="{21CC71DE-6C58-304E-8E6F-DD50E302C2F7}" destId="{2C45E732-8D3D-094F-8ACF-C3AA3E02E83F}" srcOrd="1" destOrd="0" presId="urn:microsoft.com/office/officeart/2008/layout/LinedList"/>
    <dgm:cxn modelId="{C2BC08E9-B069-7446-89BD-32391DEABD19}" type="presParOf" srcId="{2C45E732-8D3D-094F-8ACF-C3AA3E02E83F}" destId="{4CF667F1-9A09-E144-B3CA-24CF03ECE8C2}" srcOrd="0" destOrd="0" presId="urn:microsoft.com/office/officeart/2008/layout/LinedList"/>
    <dgm:cxn modelId="{012C5E8B-3065-5B45-A214-C6FF31272C8F}" type="presParOf" srcId="{2C45E732-8D3D-094F-8ACF-C3AA3E02E83F}" destId="{C90367E5-5AB3-7442-9533-319B3BF9AD60}" srcOrd="1" destOrd="0" presId="urn:microsoft.com/office/officeart/2008/layout/LinedList"/>
    <dgm:cxn modelId="{DBE6B0E0-F4F3-DF4A-8558-6F476DB3222A}" type="presParOf" srcId="{21CC71DE-6C58-304E-8E6F-DD50E302C2F7}" destId="{BBA6CCDD-ACCA-9740-971D-E7CB9F0798A5}" srcOrd="2" destOrd="0" presId="urn:microsoft.com/office/officeart/2008/layout/LinedList"/>
    <dgm:cxn modelId="{22F35702-56BC-E74F-BA6B-18F6507B21E1}" type="presParOf" srcId="{21CC71DE-6C58-304E-8E6F-DD50E302C2F7}" destId="{533086BC-83DE-5146-A2DD-FCC6FDDBC8C9}" srcOrd="3" destOrd="0" presId="urn:microsoft.com/office/officeart/2008/layout/LinedList"/>
    <dgm:cxn modelId="{0BC3B21E-DCB6-834C-A653-A206FAB24080}" type="presParOf" srcId="{533086BC-83DE-5146-A2DD-FCC6FDDBC8C9}" destId="{0AFAD122-CB80-6746-B495-DF7480BB0715}" srcOrd="0" destOrd="0" presId="urn:microsoft.com/office/officeart/2008/layout/LinedList"/>
    <dgm:cxn modelId="{17111E03-5C0A-1C4D-8200-C934019CEA48}" type="presParOf" srcId="{533086BC-83DE-5146-A2DD-FCC6FDDBC8C9}" destId="{878DC475-F9CC-A542-8526-E6BCB0513762}" srcOrd="1" destOrd="0" presId="urn:microsoft.com/office/officeart/2008/layout/LinedList"/>
    <dgm:cxn modelId="{7E0381CA-20E8-FE42-9C24-819D2E11D89B}" type="presParOf" srcId="{21CC71DE-6C58-304E-8E6F-DD50E302C2F7}" destId="{4676992C-2777-CE42-845A-735D1681574A}" srcOrd="4" destOrd="0" presId="urn:microsoft.com/office/officeart/2008/layout/LinedList"/>
    <dgm:cxn modelId="{8FCAB663-3CC0-7C44-8E7F-FE408FA5FDFF}" type="presParOf" srcId="{21CC71DE-6C58-304E-8E6F-DD50E302C2F7}" destId="{D480342F-9686-6E4F-88CD-6C2DF9F70F11}" srcOrd="5" destOrd="0" presId="urn:microsoft.com/office/officeart/2008/layout/LinedList"/>
    <dgm:cxn modelId="{B229F13E-0E78-5048-8134-684129627B2F}" type="presParOf" srcId="{D480342F-9686-6E4F-88CD-6C2DF9F70F11}" destId="{524082F3-1CC0-F943-B768-9BC8D2D7FDC9}" srcOrd="0" destOrd="0" presId="urn:microsoft.com/office/officeart/2008/layout/LinedList"/>
    <dgm:cxn modelId="{EA11258C-F3F3-654B-BBA9-DD38C60F2503}" type="presParOf" srcId="{D480342F-9686-6E4F-88CD-6C2DF9F70F11}" destId="{72583587-99B5-0246-963D-07EB0F771DE2}" srcOrd="1" destOrd="0" presId="urn:microsoft.com/office/officeart/2008/layout/LinedList"/>
    <dgm:cxn modelId="{45FB644D-0067-4041-BC09-B67E2F41CE15}" type="presParOf" srcId="{21CC71DE-6C58-304E-8E6F-DD50E302C2F7}" destId="{A2395A37-3746-4F46-9B7F-8A0219EBDC68}" srcOrd="6" destOrd="0" presId="urn:microsoft.com/office/officeart/2008/layout/LinedList"/>
    <dgm:cxn modelId="{973192A9-56CF-684C-9CC0-17FC222E66B8}" type="presParOf" srcId="{21CC71DE-6C58-304E-8E6F-DD50E302C2F7}" destId="{DD3D3C96-4668-4249-ABF9-950460B21F95}" srcOrd="7" destOrd="0" presId="urn:microsoft.com/office/officeart/2008/layout/LinedList"/>
    <dgm:cxn modelId="{877BC001-B057-F943-B493-67B821446D50}" type="presParOf" srcId="{DD3D3C96-4668-4249-ABF9-950460B21F95}" destId="{0650C911-2EE3-2149-9860-966B26643ABE}" srcOrd="0" destOrd="0" presId="urn:microsoft.com/office/officeart/2008/layout/LinedList"/>
    <dgm:cxn modelId="{686CEC49-612A-C947-BBBA-15FD1298D4A5}" type="presParOf" srcId="{DD3D3C96-4668-4249-ABF9-950460B21F95}" destId="{1C259FA9-716D-5846-B8D9-D62681A2E20B}" srcOrd="1" destOrd="0" presId="urn:microsoft.com/office/officeart/2008/layout/LinedList"/>
    <dgm:cxn modelId="{15DD407E-978D-E546-8CFF-8ADD9820E1B9}" type="presParOf" srcId="{21CC71DE-6C58-304E-8E6F-DD50E302C2F7}" destId="{9D7CB7EB-B8CB-EC45-A908-C1E160238360}" srcOrd="8" destOrd="0" presId="urn:microsoft.com/office/officeart/2008/layout/LinedList"/>
    <dgm:cxn modelId="{1494FDBF-340A-5E42-8DA1-CD523A220C28}" type="presParOf" srcId="{21CC71DE-6C58-304E-8E6F-DD50E302C2F7}" destId="{2B3C9715-4CF2-6347-AA07-56303C1F70F4}" srcOrd="9" destOrd="0" presId="urn:microsoft.com/office/officeart/2008/layout/LinedList"/>
    <dgm:cxn modelId="{5E076E66-C08D-B54E-A13E-7B912D769B31}" type="presParOf" srcId="{2B3C9715-4CF2-6347-AA07-56303C1F70F4}" destId="{DBAB1E29-BDC5-404A-9DAC-376EC2114C71}" srcOrd="0" destOrd="0" presId="urn:microsoft.com/office/officeart/2008/layout/LinedList"/>
    <dgm:cxn modelId="{29747408-D9EA-4940-9BFC-A2F9A8CAE6BA}" type="presParOf" srcId="{2B3C9715-4CF2-6347-AA07-56303C1F70F4}" destId="{72832175-04D7-5141-9F01-2D612D40A86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361D8-FD20-D84F-B654-37CC00A32E76}">
      <dsp:nvSpPr>
        <dsp:cNvPr id="0" name=""/>
        <dsp:cNvSpPr/>
      </dsp:nvSpPr>
      <dsp:spPr>
        <a:xfrm>
          <a:off x="187" y="349312"/>
          <a:ext cx="2270048" cy="27240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230" tIns="0" rIns="224230" bIns="33020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0" i="0" kern="1200" dirty="0"/>
            <a:t>Il complesso e articolato processo di parificazione del bilancio 2016;</a:t>
          </a:r>
          <a:endParaRPr lang="en-US" sz="1400" kern="1200" dirty="0"/>
        </a:p>
      </dsp:txBody>
      <dsp:txXfrm>
        <a:off x="187" y="1438935"/>
        <a:ext cx="2270048" cy="1634435"/>
      </dsp:txXfrm>
    </dsp:sp>
    <dsp:sp modelId="{3E2E911E-631B-4840-9D2F-7C6CD85D8662}">
      <dsp:nvSpPr>
        <dsp:cNvPr id="0" name=""/>
        <dsp:cNvSpPr/>
      </dsp:nvSpPr>
      <dsp:spPr>
        <a:xfrm>
          <a:off x="187" y="349312"/>
          <a:ext cx="2270048" cy="1089623"/>
        </a:xfrm>
        <a:prstGeom prst="rect">
          <a:avLst/>
        </a:prstGeom>
        <a:noFill/>
        <a:ln w="9525" cap="rnd" cmpd="sng" algn="ctr">
          <a:noFill/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230" tIns="165100" rIns="224230" bIns="16510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/>
            <a:t>01</a:t>
          </a:r>
        </a:p>
      </dsp:txBody>
      <dsp:txXfrm>
        <a:off x="187" y="349312"/>
        <a:ext cx="2270048" cy="1089623"/>
      </dsp:txXfrm>
    </dsp:sp>
    <dsp:sp modelId="{CFE2F15D-5933-E441-83E1-9D3575206523}">
      <dsp:nvSpPr>
        <dsp:cNvPr id="0" name=""/>
        <dsp:cNvSpPr/>
      </dsp:nvSpPr>
      <dsp:spPr>
        <a:xfrm>
          <a:off x="2451840" y="349312"/>
          <a:ext cx="2270048" cy="27240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230" tIns="0" rIns="224230" bIns="33020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0" i="0" kern="1200" dirty="0"/>
            <a:t>Impugnativa del governo nazionale legge assestamento bilancio (</a:t>
          </a:r>
          <a:r>
            <a:rPr lang="it-IT" sz="1300" b="0" i="0" kern="1200" dirty="0" err="1"/>
            <a:t>L.r</a:t>
          </a:r>
          <a:r>
            <a:rPr lang="it-IT" sz="1300" b="0" i="0" kern="1200" dirty="0"/>
            <a:t>. n. 15 del 2017) e legge finanziaria (</a:t>
          </a:r>
          <a:r>
            <a:rPr lang="it-IT" sz="1300" b="0" i="0" kern="1200" dirty="0" err="1"/>
            <a:t>L.r</a:t>
          </a:r>
          <a:r>
            <a:rPr lang="it-IT" sz="1300" b="0" i="0" kern="1200" dirty="0"/>
            <a:t>. n. 16 del 2017); </a:t>
          </a:r>
          <a:endParaRPr lang="en-US" sz="1300" kern="1200" dirty="0"/>
        </a:p>
      </dsp:txBody>
      <dsp:txXfrm>
        <a:off x="2451840" y="1438935"/>
        <a:ext cx="2270048" cy="1634435"/>
      </dsp:txXfrm>
    </dsp:sp>
    <dsp:sp modelId="{33D715A8-D9DC-8E48-AA42-CD4EDE2327AB}">
      <dsp:nvSpPr>
        <dsp:cNvPr id="0" name=""/>
        <dsp:cNvSpPr/>
      </dsp:nvSpPr>
      <dsp:spPr>
        <a:xfrm>
          <a:off x="2451840" y="349312"/>
          <a:ext cx="2270048" cy="1089623"/>
        </a:xfrm>
        <a:prstGeom prst="rect">
          <a:avLst/>
        </a:prstGeom>
        <a:noFill/>
        <a:ln w="9525" cap="rnd" cmpd="sng" algn="ctr">
          <a:noFill/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230" tIns="165100" rIns="224230" bIns="16510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/>
            <a:t>02</a:t>
          </a:r>
        </a:p>
      </dsp:txBody>
      <dsp:txXfrm>
        <a:off x="2451840" y="349312"/>
        <a:ext cx="2270048" cy="1089623"/>
      </dsp:txXfrm>
    </dsp:sp>
    <dsp:sp modelId="{11AB5DC2-87F0-8845-B0D1-B4C104F8141C}">
      <dsp:nvSpPr>
        <dsp:cNvPr id="0" name=""/>
        <dsp:cNvSpPr/>
      </dsp:nvSpPr>
      <dsp:spPr>
        <a:xfrm>
          <a:off x="4903493" y="349312"/>
          <a:ext cx="2270048" cy="27240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230" tIns="0" rIns="224230" bIns="33020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0" i="0" kern="1200" dirty="0"/>
            <a:t>Omessa adozione bilancio consolidato entro la data del 30 settembre </a:t>
          </a:r>
          <a:r>
            <a:rPr lang="it-IT" sz="1400" b="0" i="0" kern="1200" dirty="0" smtClean="0"/>
            <a:t>2017 e mancata redazione stato patrimoniale  e elenco beni da dismettere;</a:t>
          </a:r>
          <a:endParaRPr lang="en-US" sz="1400" kern="1200" dirty="0"/>
        </a:p>
      </dsp:txBody>
      <dsp:txXfrm>
        <a:off x="4903493" y="1438935"/>
        <a:ext cx="2270048" cy="1634435"/>
      </dsp:txXfrm>
    </dsp:sp>
    <dsp:sp modelId="{BB322BB5-B5E1-F444-8C04-816C8376D2D0}">
      <dsp:nvSpPr>
        <dsp:cNvPr id="0" name=""/>
        <dsp:cNvSpPr/>
      </dsp:nvSpPr>
      <dsp:spPr>
        <a:xfrm>
          <a:off x="4903493" y="349312"/>
          <a:ext cx="2270048" cy="1089623"/>
        </a:xfrm>
        <a:prstGeom prst="rect">
          <a:avLst/>
        </a:prstGeom>
        <a:noFill/>
        <a:ln w="9525" cap="rnd" cmpd="sng" algn="ctr">
          <a:noFill/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230" tIns="165100" rIns="224230" bIns="16510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/>
            <a:t>03</a:t>
          </a:r>
        </a:p>
      </dsp:txBody>
      <dsp:txXfrm>
        <a:off x="4903493" y="349312"/>
        <a:ext cx="2270048" cy="1089623"/>
      </dsp:txXfrm>
    </dsp:sp>
    <dsp:sp modelId="{6CDA26F0-2891-0849-9A68-9A60579E3C00}">
      <dsp:nvSpPr>
        <dsp:cNvPr id="0" name=""/>
        <dsp:cNvSpPr/>
      </dsp:nvSpPr>
      <dsp:spPr>
        <a:xfrm>
          <a:off x="7355146" y="349312"/>
          <a:ext cx="2270048" cy="27240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230" tIns="0" rIns="224230" bIns="3302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0" i="0" kern="1200" dirty="0" smtClean="0"/>
            <a:t>DEFR e bozza finanziaria 2018 incompleti </a:t>
          </a:r>
          <a:r>
            <a:rPr lang="it-IT" sz="1200" b="0" i="0" kern="1200" dirty="0"/>
            <a:t>e </a:t>
          </a:r>
          <a:r>
            <a:rPr lang="it-IT" sz="1200" b="0" i="0" kern="1200" dirty="0" smtClean="0"/>
            <a:t>lacunosi: </a:t>
          </a:r>
          <a:r>
            <a:rPr lang="it-IT" sz="1200" b="0" i="0" kern="1200" dirty="0"/>
            <a:t>copertura opinabile per le annunciate misure di incremento stipendiale per il personale </a:t>
          </a:r>
          <a:r>
            <a:rPr lang="it-IT" sz="1200" b="0" i="0" kern="1200" dirty="0" smtClean="0"/>
            <a:t>e le riduzioni </a:t>
          </a:r>
          <a:r>
            <a:rPr lang="it-IT" sz="1200" b="0" i="0" kern="1200" dirty="0"/>
            <a:t>addizionali 2018;</a:t>
          </a:r>
          <a:endParaRPr lang="en-US" sz="1200" kern="1200" dirty="0"/>
        </a:p>
      </dsp:txBody>
      <dsp:txXfrm>
        <a:off x="7355146" y="1438935"/>
        <a:ext cx="2270048" cy="1634435"/>
      </dsp:txXfrm>
    </dsp:sp>
    <dsp:sp modelId="{C81133EB-7070-3740-A7D0-941EBEE9F196}">
      <dsp:nvSpPr>
        <dsp:cNvPr id="0" name=""/>
        <dsp:cNvSpPr/>
      </dsp:nvSpPr>
      <dsp:spPr>
        <a:xfrm>
          <a:off x="7355146" y="349312"/>
          <a:ext cx="2270048" cy="1089623"/>
        </a:xfrm>
        <a:prstGeom prst="rect">
          <a:avLst/>
        </a:prstGeom>
        <a:noFill/>
        <a:ln w="9525" cap="rnd" cmpd="sng" algn="ctr">
          <a:noFill/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230" tIns="165100" rIns="224230" bIns="16510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/>
            <a:t>04</a:t>
          </a:r>
        </a:p>
      </dsp:txBody>
      <dsp:txXfrm>
        <a:off x="7355146" y="349312"/>
        <a:ext cx="2270048" cy="108962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698AD-9DF6-914C-ADD8-561E643A02D1}">
      <dsp:nvSpPr>
        <dsp:cNvPr id="0" name=""/>
        <dsp:cNvSpPr/>
      </dsp:nvSpPr>
      <dsp:spPr>
        <a:xfrm>
          <a:off x="3730" y="846849"/>
          <a:ext cx="2019642" cy="282750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7459" tIns="330200" rIns="157459" bIns="330200" numCol="1" spcCol="1270" anchor="t" anchorCtr="0">
          <a:noAutofit/>
        </a:bodyPr>
        <a:lstStyle/>
        <a:p>
          <a:pPr lvl="0" algn="l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50" b="0" i="0" kern="1200" dirty="0"/>
            <a:t>Previsione di competenza al netto di partite di giro, sterilizzazioni entrate e regolazioni contabili: 19,8 </a:t>
          </a:r>
          <a:r>
            <a:rPr lang="it-IT" sz="1350" b="0" i="0" kern="1200" dirty="0" err="1"/>
            <a:t>mld</a:t>
          </a:r>
          <a:r>
            <a:rPr lang="it-IT" sz="1350" b="0" i="0" kern="1200" dirty="0"/>
            <a:t> €;</a:t>
          </a:r>
          <a:endParaRPr lang="en-US" sz="1350" b="0" kern="1200" dirty="0"/>
        </a:p>
      </dsp:txBody>
      <dsp:txXfrm>
        <a:off x="3730" y="1921299"/>
        <a:ext cx="2019642" cy="1696500"/>
      </dsp:txXfrm>
    </dsp:sp>
    <dsp:sp modelId="{75FF3F41-7A40-B34E-AA72-7207A8C3366B}">
      <dsp:nvSpPr>
        <dsp:cNvPr id="0" name=""/>
        <dsp:cNvSpPr/>
      </dsp:nvSpPr>
      <dsp:spPr>
        <a:xfrm>
          <a:off x="589426" y="1129599"/>
          <a:ext cx="848250" cy="848250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133" tIns="12700" rIns="66133" bIns="127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/>
            <a:t>1</a:t>
          </a:r>
          <a:endParaRPr lang="en-US" sz="4000" kern="1200"/>
        </a:p>
      </dsp:txBody>
      <dsp:txXfrm>
        <a:off x="713649" y="1253822"/>
        <a:ext cx="599804" cy="599804"/>
      </dsp:txXfrm>
    </dsp:sp>
    <dsp:sp modelId="{23E023D8-9A25-5B40-B18A-ACFCDF610695}">
      <dsp:nvSpPr>
        <dsp:cNvPr id="0" name=""/>
        <dsp:cNvSpPr/>
      </dsp:nvSpPr>
      <dsp:spPr>
        <a:xfrm>
          <a:off x="3730" y="3674278"/>
          <a:ext cx="2019642" cy="7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-141742"/>
                <a:satOff val="-1799"/>
                <a:lumOff val="9593"/>
                <a:alphaOff val="0"/>
                <a:tint val="98000"/>
                <a:lumMod val="114000"/>
              </a:schemeClr>
            </a:gs>
            <a:gs pos="100000">
              <a:schemeClr val="accent1">
                <a:shade val="50000"/>
                <a:hueOff val="-141742"/>
                <a:satOff val="-1799"/>
                <a:lumOff val="9593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shade val="50000"/>
              <a:hueOff val="-141742"/>
              <a:satOff val="-1799"/>
              <a:lumOff val="9593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F0EA6F-3B4D-9D40-B403-B1CC8DB74B2C}">
      <dsp:nvSpPr>
        <dsp:cNvPr id="0" name=""/>
        <dsp:cNvSpPr/>
      </dsp:nvSpPr>
      <dsp:spPr>
        <a:xfrm>
          <a:off x="2225337" y="846849"/>
          <a:ext cx="2019642" cy="282750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7459" tIns="330200" rIns="157459" bIns="33020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0" i="0" kern="1200" dirty="0"/>
            <a:t>Voci di spesa rilevanti: Sanità, Servizi istituzionali, generali e di gestione, fondi e accantonamenti e servizi per conto terzi;</a:t>
          </a:r>
          <a:endParaRPr lang="en-US" sz="1300" kern="1200" dirty="0"/>
        </a:p>
      </dsp:txBody>
      <dsp:txXfrm>
        <a:off x="2225337" y="1921299"/>
        <a:ext cx="2019642" cy="1696500"/>
      </dsp:txXfrm>
    </dsp:sp>
    <dsp:sp modelId="{38ECA3EE-5979-E742-828F-74F4EFE7919E}">
      <dsp:nvSpPr>
        <dsp:cNvPr id="0" name=""/>
        <dsp:cNvSpPr/>
      </dsp:nvSpPr>
      <dsp:spPr>
        <a:xfrm>
          <a:off x="2811033" y="1129599"/>
          <a:ext cx="848250" cy="848250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-283484"/>
                <a:satOff val="-3597"/>
                <a:lumOff val="19186"/>
                <a:alphaOff val="0"/>
                <a:tint val="98000"/>
                <a:lumMod val="114000"/>
              </a:schemeClr>
            </a:gs>
            <a:gs pos="100000">
              <a:schemeClr val="accent1">
                <a:shade val="50000"/>
                <a:hueOff val="-283484"/>
                <a:satOff val="-3597"/>
                <a:lumOff val="19186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shade val="50000"/>
              <a:hueOff val="-283484"/>
              <a:satOff val="-3597"/>
              <a:lumOff val="19186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133" tIns="12700" rIns="66133" bIns="127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/>
            <a:t>2</a:t>
          </a:r>
          <a:endParaRPr lang="en-US" sz="4000" kern="1200"/>
        </a:p>
      </dsp:txBody>
      <dsp:txXfrm>
        <a:off x="2935256" y="1253822"/>
        <a:ext cx="599804" cy="599804"/>
      </dsp:txXfrm>
    </dsp:sp>
    <dsp:sp modelId="{47C10BF9-F1A2-3041-94C7-99F29C7BC586}">
      <dsp:nvSpPr>
        <dsp:cNvPr id="0" name=""/>
        <dsp:cNvSpPr/>
      </dsp:nvSpPr>
      <dsp:spPr>
        <a:xfrm>
          <a:off x="2225337" y="3674278"/>
          <a:ext cx="2019642" cy="7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-425226"/>
                <a:satOff val="-5396"/>
                <a:lumOff val="28779"/>
                <a:alphaOff val="0"/>
                <a:tint val="98000"/>
                <a:lumMod val="114000"/>
              </a:schemeClr>
            </a:gs>
            <a:gs pos="100000">
              <a:schemeClr val="accent1">
                <a:shade val="50000"/>
                <a:hueOff val="-425226"/>
                <a:satOff val="-5396"/>
                <a:lumOff val="28779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shade val="50000"/>
              <a:hueOff val="-425226"/>
              <a:satOff val="-5396"/>
              <a:lumOff val="28779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E6B6EE8-E643-C04A-A38D-E6ACC0B6737E}">
      <dsp:nvSpPr>
        <dsp:cNvPr id="0" name=""/>
        <dsp:cNvSpPr/>
      </dsp:nvSpPr>
      <dsp:spPr>
        <a:xfrm>
          <a:off x="4446944" y="846849"/>
          <a:ext cx="2019642" cy="282750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7459" tIns="330200" rIns="157459" bIns="33020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0" i="0" kern="1200" dirty="0"/>
            <a:t>I pagamenti presentano scostamenti significativi rispetto alle previsioni ed agli impegni, anche per problemi di liquidità</a:t>
          </a:r>
          <a:r>
            <a:rPr lang="it-IT" sz="1400" b="0" i="0" kern="1200" dirty="0"/>
            <a:t>.</a:t>
          </a:r>
          <a:endParaRPr lang="en-US" sz="1400" kern="1200" dirty="0"/>
        </a:p>
      </dsp:txBody>
      <dsp:txXfrm>
        <a:off x="4446944" y="1921299"/>
        <a:ext cx="2019642" cy="1696500"/>
      </dsp:txXfrm>
    </dsp:sp>
    <dsp:sp modelId="{D29C6080-C270-DD48-92D7-05F8DE6856FC}">
      <dsp:nvSpPr>
        <dsp:cNvPr id="0" name=""/>
        <dsp:cNvSpPr/>
      </dsp:nvSpPr>
      <dsp:spPr>
        <a:xfrm>
          <a:off x="5032640" y="1129599"/>
          <a:ext cx="848250" cy="848250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-566968"/>
                <a:satOff val="-7194"/>
                <a:lumOff val="38372"/>
                <a:alphaOff val="0"/>
                <a:tint val="98000"/>
                <a:lumMod val="114000"/>
              </a:schemeClr>
            </a:gs>
            <a:gs pos="100000">
              <a:schemeClr val="accent1">
                <a:shade val="50000"/>
                <a:hueOff val="-566968"/>
                <a:satOff val="-7194"/>
                <a:lumOff val="38372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shade val="50000"/>
              <a:hueOff val="-566968"/>
              <a:satOff val="-7194"/>
              <a:lumOff val="38372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133" tIns="12700" rIns="66133" bIns="127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/>
            <a:t>3</a:t>
          </a:r>
        </a:p>
      </dsp:txBody>
      <dsp:txXfrm>
        <a:off x="5156863" y="1253822"/>
        <a:ext cx="599804" cy="599804"/>
      </dsp:txXfrm>
    </dsp:sp>
    <dsp:sp modelId="{95BD5BA7-D016-4540-B2B6-C22441C4062F}">
      <dsp:nvSpPr>
        <dsp:cNvPr id="0" name=""/>
        <dsp:cNvSpPr/>
      </dsp:nvSpPr>
      <dsp:spPr>
        <a:xfrm>
          <a:off x="4446944" y="3674278"/>
          <a:ext cx="2019642" cy="7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-708710"/>
                <a:satOff val="-8993"/>
                <a:lumOff val="47965"/>
                <a:alphaOff val="0"/>
                <a:tint val="98000"/>
                <a:lumMod val="114000"/>
              </a:schemeClr>
            </a:gs>
            <a:gs pos="100000">
              <a:schemeClr val="accent1">
                <a:shade val="50000"/>
                <a:hueOff val="-708710"/>
                <a:satOff val="-8993"/>
                <a:lumOff val="47965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shade val="50000"/>
              <a:hueOff val="-708710"/>
              <a:satOff val="-8993"/>
              <a:lumOff val="47965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DC94D20-0B03-DD48-95D0-45D65F5BA03C}">
      <dsp:nvSpPr>
        <dsp:cNvPr id="0" name=""/>
        <dsp:cNvSpPr/>
      </dsp:nvSpPr>
      <dsp:spPr>
        <a:xfrm>
          <a:off x="6668551" y="846849"/>
          <a:ext cx="2019642" cy="282750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7459" tIns="330200" rIns="157459" bIns="33020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0" i="0" kern="1200" dirty="0"/>
            <a:t>Parte rilevante degli impegni ha carattere di </a:t>
          </a:r>
          <a:r>
            <a:rPr lang="it-IT" sz="1100" b="0" i="0" kern="1200" dirty="0" smtClean="0"/>
            <a:t>rigidità: - sanità </a:t>
          </a:r>
          <a:r>
            <a:rPr lang="it-IT" sz="1100" b="0" i="0" kern="1200" dirty="0"/>
            <a:t>(circa il 58</a:t>
          </a:r>
          <a:r>
            <a:rPr lang="it-IT" sz="1100" b="0" i="0" kern="1200" dirty="0" smtClean="0"/>
            <a:t>%), personale </a:t>
          </a:r>
          <a:r>
            <a:rPr lang="it-IT" sz="1100" b="0" i="0" kern="1200" dirty="0"/>
            <a:t>e </a:t>
          </a:r>
          <a:r>
            <a:rPr lang="it-IT" sz="1100" b="0" i="0" kern="1200" dirty="0" smtClean="0"/>
            <a:t>servizi </a:t>
          </a:r>
          <a:r>
            <a:rPr lang="it-IT" sz="1100" b="0" i="0" kern="1200" dirty="0"/>
            <a:t>generali </a:t>
          </a:r>
          <a:r>
            <a:rPr lang="it-IT" sz="1100" b="0" i="0" kern="1200" dirty="0" smtClean="0"/>
            <a:t>(circa </a:t>
          </a:r>
          <a:r>
            <a:rPr lang="it-IT" sz="1100" b="0" i="0" kern="1200" dirty="0"/>
            <a:t>il 17,2</a:t>
          </a:r>
          <a:r>
            <a:rPr lang="it-IT" sz="1100" b="0" i="0" kern="1200" dirty="0" smtClean="0"/>
            <a:t>%), autonomie </a:t>
          </a:r>
          <a:r>
            <a:rPr lang="it-IT" sz="1100" b="0" i="0" kern="1200" dirty="0"/>
            <a:t>territoriali </a:t>
          </a:r>
          <a:r>
            <a:rPr lang="it-IT" sz="1100" b="0" i="0" kern="1200" dirty="0" smtClean="0"/>
            <a:t>(circa </a:t>
          </a:r>
          <a:r>
            <a:rPr lang="it-IT" sz="1100" b="0" i="0" kern="1200" dirty="0"/>
            <a:t>7,7%) e debito </a:t>
          </a:r>
          <a:r>
            <a:rPr lang="it-IT" sz="1100" b="0" i="0" kern="1200" dirty="0" smtClean="0"/>
            <a:t>pubblico(circa </a:t>
          </a:r>
          <a:r>
            <a:rPr lang="it-IT" sz="1100" b="0" i="0" kern="1200" dirty="0"/>
            <a:t>il 4,5%).</a:t>
          </a:r>
          <a:endParaRPr lang="en-US" sz="1100" kern="1200" dirty="0"/>
        </a:p>
      </dsp:txBody>
      <dsp:txXfrm>
        <a:off x="6668551" y="1921299"/>
        <a:ext cx="2019642" cy="1696500"/>
      </dsp:txXfrm>
    </dsp:sp>
    <dsp:sp modelId="{165877A8-D3F3-E940-BA21-AFFF94749022}">
      <dsp:nvSpPr>
        <dsp:cNvPr id="0" name=""/>
        <dsp:cNvSpPr/>
      </dsp:nvSpPr>
      <dsp:spPr>
        <a:xfrm>
          <a:off x="7254248" y="1129599"/>
          <a:ext cx="848250" cy="848250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-566968"/>
                <a:satOff val="-7194"/>
                <a:lumOff val="38372"/>
                <a:alphaOff val="0"/>
                <a:tint val="98000"/>
                <a:lumMod val="114000"/>
              </a:schemeClr>
            </a:gs>
            <a:gs pos="100000">
              <a:schemeClr val="accent1">
                <a:shade val="50000"/>
                <a:hueOff val="-566968"/>
                <a:satOff val="-7194"/>
                <a:lumOff val="38372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shade val="50000"/>
              <a:hueOff val="-566968"/>
              <a:satOff val="-7194"/>
              <a:lumOff val="38372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133" tIns="12700" rIns="66133" bIns="127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4</a:t>
          </a:r>
        </a:p>
      </dsp:txBody>
      <dsp:txXfrm>
        <a:off x="7378471" y="1253822"/>
        <a:ext cx="599804" cy="599804"/>
      </dsp:txXfrm>
    </dsp:sp>
    <dsp:sp modelId="{11F75CCB-55A8-8C46-9AA3-6382101D2E0F}">
      <dsp:nvSpPr>
        <dsp:cNvPr id="0" name=""/>
        <dsp:cNvSpPr/>
      </dsp:nvSpPr>
      <dsp:spPr>
        <a:xfrm>
          <a:off x="6668551" y="3674278"/>
          <a:ext cx="2019642" cy="7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-425226"/>
                <a:satOff val="-5396"/>
                <a:lumOff val="28779"/>
                <a:alphaOff val="0"/>
                <a:tint val="98000"/>
                <a:lumMod val="114000"/>
              </a:schemeClr>
            </a:gs>
            <a:gs pos="100000">
              <a:schemeClr val="accent1">
                <a:shade val="50000"/>
                <a:hueOff val="-425226"/>
                <a:satOff val="-5396"/>
                <a:lumOff val="28779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shade val="50000"/>
              <a:hueOff val="-425226"/>
              <a:satOff val="-5396"/>
              <a:lumOff val="28779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2D9010F-445B-4019-BDD3-8C2E218EDB31}">
      <dsp:nvSpPr>
        <dsp:cNvPr id="0" name=""/>
        <dsp:cNvSpPr/>
      </dsp:nvSpPr>
      <dsp:spPr>
        <a:xfrm>
          <a:off x="8890158" y="846849"/>
          <a:ext cx="2019642" cy="282750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7459" tIns="330200" rIns="157459" bIns="3302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Difetto</a:t>
          </a:r>
          <a:r>
            <a:rPr lang="en-US" sz="1200" kern="1200" dirty="0" smtClean="0"/>
            <a:t> di </a:t>
          </a:r>
          <a:r>
            <a:rPr lang="en-US" sz="1200" kern="1200" dirty="0" err="1" smtClean="0"/>
            <a:t>tempestiva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comunicazione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degli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oneri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sul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bilancio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regionale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derivanti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dai</a:t>
          </a:r>
          <a:r>
            <a:rPr lang="en-US" sz="1200" kern="1200" dirty="0" smtClean="0"/>
            <a:t> deficit di </a:t>
          </a:r>
          <a:r>
            <a:rPr lang="en-US" sz="1200" kern="1200" dirty="0" err="1" smtClean="0"/>
            <a:t>società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partecipate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ed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enti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regionali</a:t>
          </a:r>
          <a:r>
            <a:rPr lang="en-US" sz="1200" kern="1200" dirty="0" smtClean="0"/>
            <a:t> (</a:t>
          </a:r>
          <a:r>
            <a:rPr lang="en-US" sz="1200" kern="1200" dirty="0" err="1" smtClean="0"/>
            <a:t>ulteriori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oneri</a:t>
          </a:r>
          <a:r>
            <a:rPr lang="en-US" sz="1200" kern="1200" dirty="0" smtClean="0"/>
            <a:t> per circa 5 </a:t>
          </a:r>
          <a:r>
            <a:rPr lang="en-US" sz="1200" kern="1200" dirty="0" err="1" smtClean="0"/>
            <a:t>mln</a:t>
          </a:r>
          <a:r>
            <a:rPr lang="en-US" sz="1200" kern="1200" dirty="0" smtClean="0"/>
            <a:t> €)</a:t>
          </a:r>
          <a:endParaRPr lang="en-US" sz="1200" kern="1200" dirty="0"/>
        </a:p>
      </dsp:txBody>
      <dsp:txXfrm>
        <a:off x="8890158" y="1921299"/>
        <a:ext cx="2019642" cy="1696500"/>
      </dsp:txXfrm>
    </dsp:sp>
    <dsp:sp modelId="{F4C561CC-6764-48D0-A861-E75067555289}">
      <dsp:nvSpPr>
        <dsp:cNvPr id="0" name=""/>
        <dsp:cNvSpPr/>
      </dsp:nvSpPr>
      <dsp:spPr>
        <a:xfrm>
          <a:off x="9475855" y="1129599"/>
          <a:ext cx="848250" cy="848250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-283484"/>
                <a:satOff val="-3597"/>
                <a:lumOff val="19186"/>
                <a:alphaOff val="0"/>
                <a:tint val="98000"/>
                <a:lumMod val="114000"/>
              </a:schemeClr>
            </a:gs>
            <a:gs pos="100000">
              <a:schemeClr val="accent1">
                <a:shade val="50000"/>
                <a:hueOff val="-283484"/>
                <a:satOff val="-3597"/>
                <a:lumOff val="19186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shade val="50000"/>
              <a:hueOff val="-283484"/>
              <a:satOff val="-3597"/>
              <a:lumOff val="19186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133" tIns="12700" rIns="66133" bIns="127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000" kern="1200" dirty="0" smtClean="0"/>
            <a:t>5</a:t>
          </a:r>
          <a:endParaRPr lang="it-IT" sz="4000" kern="1200" dirty="0"/>
        </a:p>
      </dsp:txBody>
      <dsp:txXfrm>
        <a:off x="9600078" y="1253822"/>
        <a:ext cx="599804" cy="599804"/>
      </dsp:txXfrm>
    </dsp:sp>
    <dsp:sp modelId="{C8CE6D0E-78CE-4882-A3E4-202D5257F951}">
      <dsp:nvSpPr>
        <dsp:cNvPr id="0" name=""/>
        <dsp:cNvSpPr/>
      </dsp:nvSpPr>
      <dsp:spPr>
        <a:xfrm>
          <a:off x="8890158" y="3674278"/>
          <a:ext cx="2019642" cy="7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-141742"/>
                <a:satOff val="-1799"/>
                <a:lumOff val="9593"/>
                <a:alphaOff val="0"/>
                <a:tint val="98000"/>
                <a:lumMod val="114000"/>
              </a:schemeClr>
            </a:gs>
            <a:gs pos="100000">
              <a:schemeClr val="accent1">
                <a:shade val="50000"/>
                <a:hueOff val="-141742"/>
                <a:satOff val="-1799"/>
                <a:lumOff val="9593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shade val="50000"/>
              <a:hueOff val="-141742"/>
              <a:satOff val="-1799"/>
              <a:lumOff val="9593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5A6A4-D2B2-6842-959B-808769668C2A}">
      <dsp:nvSpPr>
        <dsp:cNvPr id="0" name=""/>
        <dsp:cNvSpPr/>
      </dsp:nvSpPr>
      <dsp:spPr>
        <a:xfrm>
          <a:off x="0" y="1901"/>
          <a:ext cx="9625383" cy="0"/>
        </a:xfrm>
        <a:prstGeom prst="lin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F2EB17-F468-4644-99AB-0EFF2B66C423}">
      <dsp:nvSpPr>
        <dsp:cNvPr id="0" name=""/>
        <dsp:cNvSpPr/>
      </dsp:nvSpPr>
      <dsp:spPr>
        <a:xfrm>
          <a:off x="0" y="1901"/>
          <a:ext cx="9625383" cy="1296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i="1" kern="1200" dirty="0"/>
            <a:t>Spesa per personale e spesa previdenziale (diretta e indiretta) troppo elevate</a:t>
          </a:r>
          <a:r>
            <a:rPr lang="it-IT" sz="2000" b="0" i="0" kern="1200" dirty="0"/>
            <a:t>: </a:t>
          </a:r>
          <a:r>
            <a:rPr lang="it-IT" sz="2000" b="0" i="0" kern="1200" dirty="0" smtClean="0"/>
            <a:t>stabilizzazioni </a:t>
          </a:r>
          <a:r>
            <a:rPr lang="it-IT" sz="2000" b="0" i="0" kern="1200" dirty="0"/>
            <a:t>e assunzioni </a:t>
          </a:r>
          <a:r>
            <a:rPr lang="it-IT" sz="2000" b="0" i="0" kern="1200" dirty="0" smtClean="0"/>
            <a:t>difficilmente configurabili e </a:t>
          </a:r>
          <a:r>
            <a:rPr lang="it-IT" sz="2000" b="0" i="0" kern="1200" dirty="0"/>
            <a:t>necessari reingegnerizzazione dei processi e digitalizzazione per recupero produttività;</a:t>
          </a:r>
          <a:endParaRPr lang="en-US" sz="2000" kern="1200" dirty="0"/>
        </a:p>
      </dsp:txBody>
      <dsp:txXfrm>
        <a:off x="0" y="1901"/>
        <a:ext cx="9625383" cy="1296821"/>
      </dsp:txXfrm>
    </dsp:sp>
    <dsp:sp modelId="{CE1256A0-BAD7-6A40-BC4E-9AA36A1B7612}">
      <dsp:nvSpPr>
        <dsp:cNvPr id="0" name=""/>
        <dsp:cNvSpPr/>
      </dsp:nvSpPr>
      <dsp:spPr>
        <a:xfrm>
          <a:off x="0" y="1298722"/>
          <a:ext cx="9625383" cy="0"/>
        </a:xfrm>
        <a:prstGeom prst="line">
          <a:avLst/>
        </a:prstGeom>
        <a:solidFill>
          <a:schemeClr val="accent3">
            <a:shade val="80000"/>
            <a:hueOff val="-45980"/>
            <a:satOff val="363"/>
            <a:lumOff val="10764"/>
            <a:alphaOff val="0"/>
          </a:schemeClr>
        </a:solidFill>
        <a:ln w="19050" cap="rnd" cmpd="sng" algn="ctr">
          <a:solidFill>
            <a:schemeClr val="accent3">
              <a:shade val="80000"/>
              <a:hueOff val="-45980"/>
              <a:satOff val="363"/>
              <a:lumOff val="10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FD1A8-91C5-EE4A-97B3-E69433D62034}">
      <dsp:nvSpPr>
        <dsp:cNvPr id="0" name=""/>
        <dsp:cNvSpPr/>
      </dsp:nvSpPr>
      <dsp:spPr>
        <a:xfrm>
          <a:off x="0" y="1298722"/>
          <a:ext cx="9625383" cy="1296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i="1" kern="1200" dirty="0"/>
            <a:t>Spesa sanitaria</a:t>
          </a:r>
          <a:r>
            <a:rPr lang="it-IT" sz="2000" b="0" i="0" kern="1200" dirty="0"/>
            <a:t>: rilancio processi di monitoraggio del Piano di Rientro, maggiori economie negli acquisti ed efficienze nell’approvvigionamento, miglioramento  LEA attraverso recuperi di produttività;</a:t>
          </a:r>
          <a:endParaRPr lang="en-US" sz="2000" kern="1200" dirty="0"/>
        </a:p>
      </dsp:txBody>
      <dsp:txXfrm>
        <a:off x="0" y="1298722"/>
        <a:ext cx="9625383" cy="1296821"/>
      </dsp:txXfrm>
    </dsp:sp>
    <dsp:sp modelId="{35BD1139-8C03-484A-A233-15508336B186}">
      <dsp:nvSpPr>
        <dsp:cNvPr id="0" name=""/>
        <dsp:cNvSpPr/>
      </dsp:nvSpPr>
      <dsp:spPr>
        <a:xfrm>
          <a:off x="0" y="2595544"/>
          <a:ext cx="9625383" cy="0"/>
        </a:xfrm>
        <a:prstGeom prst="line">
          <a:avLst/>
        </a:prstGeom>
        <a:solidFill>
          <a:schemeClr val="accent3">
            <a:shade val="80000"/>
            <a:hueOff val="-91960"/>
            <a:satOff val="727"/>
            <a:lumOff val="21528"/>
            <a:alphaOff val="0"/>
          </a:schemeClr>
        </a:solidFill>
        <a:ln w="19050" cap="rnd" cmpd="sng" algn="ctr">
          <a:solidFill>
            <a:schemeClr val="accent3">
              <a:shade val="80000"/>
              <a:hueOff val="-91960"/>
              <a:satOff val="727"/>
              <a:lumOff val="215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8FAAE-41C7-114E-BDC7-18C856B13D07}">
      <dsp:nvSpPr>
        <dsp:cNvPr id="0" name=""/>
        <dsp:cNvSpPr/>
      </dsp:nvSpPr>
      <dsp:spPr>
        <a:xfrm>
          <a:off x="0" y="2595544"/>
          <a:ext cx="9625383" cy="1296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i="1" kern="1200" dirty="0"/>
            <a:t>Spese enti controllati:</a:t>
          </a:r>
          <a:r>
            <a:rPr lang="it-IT" sz="2000" b="0" i="0" kern="1200" dirty="0"/>
            <a:t> quadro definito situazione </a:t>
          </a:r>
          <a:r>
            <a:rPr lang="it-IT" sz="2000" b="0" i="0" kern="1200" dirty="0" err="1"/>
            <a:t>economico-finaziaria</a:t>
          </a:r>
          <a:r>
            <a:rPr lang="it-IT" sz="2000" b="0" i="0" kern="1200" dirty="0"/>
            <a:t> enti e redazione bilancio consolidato; razionalizzazione spesa e passaggio a visione imprenditoriale dei servizi (efficienza, economicità e trasparenza amministrativa</a:t>
          </a:r>
          <a:r>
            <a:rPr lang="it-IT" sz="2000" b="0" i="0" kern="1200" dirty="0" smtClean="0"/>
            <a:t>);</a:t>
          </a:r>
          <a:endParaRPr lang="en-US" sz="2000" kern="1200" dirty="0"/>
        </a:p>
      </dsp:txBody>
      <dsp:txXfrm>
        <a:off x="0" y="2595544"/>
        <a:ext cx="9625383" cy="129682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36245-29B1-3240-B932-905AF8E2B02A}">
      <dsp:nvSpPr>
        <dsp:cNvPr id="0" name=""/>
        <dsp:cNvSpPr/>
      </dsp:nvSpPr>
      <dsp:spPr>
        <a:xfrm>
          <a:off x="0" y="1851"/>
          <a:ext cx="9625383" cy="0"/>
        </a:xfrm>
        <a:prstGeom prst="lin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611DE-3C6F-AE41-9D0D-39DE9EDDCC5D}">
      <dsp:nvSpPr>
        <dsp:cNvPr id="0" name=""/>
        <dsp:cNvSpPr/>
      </dsp:nvSpPr>
      <dsp:spPr>
        <a:xfrm>
          <a:off x="0" y="1851"/>
          <a:ext cx="9625383" cy="1262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i="1" kern="1200"/>
            <a:t>Spesa per enti territoriali: </a:t>
          </a:r>
          <a:r>
            <a:rPr lang="it-IT" sz="1900" b="0" i="0" kern="1200"/>
            <a:t>mappare la titolarità delle funzioni delegate e ristabilire la relativa idonea copertura finanziaria;</a:t>
          </a:r>
          <a:endParaRPr lang="en-US" sz="1900" kern="1200"/>
        </a:p>
      </dsp:txBody>
      <dsp:txXfrm>
        <a:off x="0" y="1851"/>
        <a:ext cx="9625383" cy="1262426"/>
      </dsp:txXfrm>
    </dsp:sp>
    <dsp:sp modelId="{AE9B1969-375E-2C44-9D32-F6F66C435594}">
      <dsp:nvSpPr>
        <dsp:cNvPr id="0" name=""/>
        <dsp:cNvSpPr/>
      </dsp:nvSpPr>
      <dsp:spPr>
        <a:xfrm>
          <a:off x="0" y="1264278"/>
          <a:ext cx="9625383" cy="0"/>
        </a:xfrm>
        <a:prstGeom prst="line">
          <a:avLst/>
        </a:prstGeom>
        <a:solidFill>
          <a:schemeClr val="accent1">
            <a:shade val="80000"/>
            <a:hueOff val="-309653"/>
            <a:satOff val="-3363"/>
            <a:lumOff val="16561"/>
            <a:alphaOff val="0"/>
          </a:schemeClr>
        </a:solidFill>
        <a:ln w="19050" cap="rnd" cmpd="sng" algn="ctr">
          <a:solidFill>
            <a:schemeClr val="accent1">
              <a:shade val="80000"/>
              <a:hueOff val="-309653"/>
              <a:satOff val="-3363"/>
              <a:lumOff val="165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C82527-2F19-3946-8820-824826AA6D0F}">
      <dsp:nvSpPr>
        <dsp:cNvPr id="0" name=""/>
        <dsp:cNvSpPr/>
      </dsp:nvSpPr>
      <dsp:spPr>
        <a:xfrm>
          <a:off x="0" y="1264278"/>
          <a:ext cx="9625383" cy="1262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i="1" kern="1200" dirty="0"/>
            <a:t>Debito</a:t>
          </a:r>
          <a:r>
            <a:rPr lang="it-IT" sz="1900" b="0" i="0" kern="1200" dirty="0"/>
            <a:t>: è pari a </a:t>
          </a:r>
          <a:r>
            <a:rPr lang="it-IT" sz="1900" b="1" i="0" kern="1200" dirty="0"/>
            <a:t>8.035 mln € </a:t>
          </a:r>
          <a:r>
            <a:rPr lang="it-IT" sz="1900" b="0" i="0" kern="1200" dirty="0"/>
            <a:t>e costa </a:t>
          </a:r>
          <a:r>
            <a:rPr lang="it-IT" sz="1900" b="1" i="0" kern="1200" dirty="0"/>
            <a:t>360,8 mln € annui</a:t>
          </a:r>
          <a:r>
            <a:rPr lang="it-IT" sz="1900" b="0" i="0" kern="1200" dirty="0"/>
            <a:t>. Vanno identificate soluzioni per ridurre l'indebitamento complessivo fuori dalla logica perversa dei tagli lineari imposta dagli accordi con lo Stato;</a:t>
          </a:r>
          <a:endParaRPr lang="en-US" sz="1900" kern="1200" dirty="0"/>
        </a:p>
      </dsp:txBody>
      <dsp:txXfrm>
        <a:off x="0" y="1264278"/>
        <a:ext cx="9625383" cy="1262426"/>
      </dsp:txXfrm>
    </dsp:sp>
    <dsp:sp modelId="{134E11AA-45B2-ED42-AE1F-2D78996A3E1F}">
      <dsp:nvSpPr>
        <dsp:cNvPr id="0" name=""/>
        <dsp:cNvSpPr/>
      </dsp:nvSpPr>
      <dsp:spPr>
        <a:xfrm>
          <a:off x="0" y="2526704"/>
          <a:ext cx="9625383" cy="0"/>
        </a:xfrm>
        <a:prstGeom prst="line">
          <a:avLst/>
        </a:prstGeom>
        <a:solidFill>
          <a:schemeClr val="accent1">
            <a:shade val="80000"/>
            <a:hueOff val="-619307"/>
            <a:satOff val="-6727"/>
            <a:lumOff val="33122"/>
            <a:alphaOff val="0"/>
          </a:schemeClr>
        </a:solidFill>
        <a:ln w="19050" cap="rnd" cmpd="sng" algn="ctr">
          <a:solidFill>
            <a:schemeClr val="accent1">
              <a:shade val="80000"/>
              <a:hueOff val="-619307"/>
              <a:satOff val="-6727"/>
              <a:lumOff val="331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1999BE-8DFE-1642-AE24-C229A42C7181}">
      <dsp:nvSpPr>
        <dsp:cNvPr id="0" name=""/>
        <dsp:cNvSpPr/>
      </dsp:nvSpPr>
      <dsp:spPr>
        <a:xfrm>
          <a:off x="0" y="2526704"/>
          <a:ext cx="9625383" cy="1262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i="1" kern="1200" dirty="0"/>
            <a:t>Debiti fuori bilancio</a:t>
          </a:r>
          <a:r>
            <a:rPr lang="it-IT" sz="1900" b="0" i="0" kern="1200" dirty="0"/>
            <a:t>: </a:t>
          </a:r>
          <a:r>
            <a:rPr lang="it-IT" sz="1900" b="1" i="0" kern="1200" dirty="0" smtClean="0"/>
            <a:t>120 mln €</a:t>
          </a:r>
          <a:r>
            <a:rPr lang="it-IT" sz="1900" b="0" i="0" kern="1200" dirty="0" smtClean="0"/>
            <a:t>: </a:t>
          </a:r>
          <a:r>
            <a:rPr lang="it-IT" sz="1900" b="1" i="0" kern="1200" dirty="0" smtClean="0"/>
            <a:t>43,9 </a:t>
          </a:r>
          <a:r>
            <a:rPr lang="it-IT" sz="1900" b="1" i="0" kern="1200" dirty="0"/>
            <a:t>mln </a:t>
          </a:r>
          <a:r>
            <a:rPr lang="it-IT" sz="1900" b="1" i="0" kern="1200" dirty="0" smtClean="0"/>
            <a:t>€ </a:t>
          </a:r>
          <a:r>
            <a:rPr lang="it-IT" sz="1900" b="0" i="0" kern="1200" dirty="0" smtClean="0"/>
            <a:t>già pronti per delibera ARS, </a:t>
          </a:r>
          <a:r>
            <a:rPr lang="it-IT" sz="1900" b="1" i="0" kern="1200" dirty="0" smtClean="0"/>
            <a:t>47 mln € </a:t>
          </a:r>
          <a:r>
            <a:rPr lang="it-IT" sz="1900" b="0" i="0" kern="1200" dirty="0" smtClean="0"/>
            <a:t>a seguito di </a:t>
          </a:r>
          <a:r>
            <a:rPr lang="it-IT" sz="1900" b="0" i="0" kern="1200" dirty="0" err="1" smtClean="0"/>
            <a:t>decertificazione</a:t>
          </a:r>
          <a:r>
            <a:rPr lang="it-IT" sz="1900" b="0" i="0" kern="1200" dirty="0" smtClean="0"/>
            <a:t> fondi europei, </a:t>
          </a:r>
          <a:r>
            <a:rPr lang="it-IT" sz="1900" b="1" i="0" kern="1200" dirty="0" smtClean="0"/>
            <a:t>30 mln €</a:t>
          </a:r>
          <a:r>
            <a:rPr lang="it-IT" sz="1900" b="0" i="0" kern="1200" dirty="0" smtClean="0"/>
            <a:t> in corso di definizione di istruttoria. </a:t>
          </a:r>
          <a:r>
            <a:rPr lang="it-IT" sz="1900" b="0" i="0" kern="1200" dirty="0"/>
            <a:t>Contrasto alla formazione di debiti in assenza di impegni con individuazione dei responsabili di fenomeni di cattiva amministrazione.</a:t>
          </a:r>
          <a:endParaRPr lang="en-US" sz="1900" kern="1200" dirty="0"/>
        </a:p>
      </dsp:txBody>
      <dsp:txXfrm>
        <a:off x="0" y="2526704"/>
        <a:ext cx="9625383" cy="12624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B14FA-8442-C44F-81C7-87316DCB8A95}">
      <dsp:nvSpPr>
        <dsp:cNvPr id="0" name=""/>
        <dsp:cNvSpPr/>
      </dsp:nvSpPr>
      <dsp:spPr>
        <a:xfrm>
          <a:off x="0" y="1949"/>
          <a:ext cx="962538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FF41897-878E-0049-9A26-7A5EEE734A71}">
      <dsp:nvSpPr>
        <dsp:cNvPr id="0" name=""/>
        <dsp:cNvSpPr/>
      </dsp:nvSpPr>
      <dsp:spPr>
        <a:xfrm>
          <a:off x="0" y="1949"/>
          <a:ext cx="9625383" cy="1329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b="0" i="0" kern="1200" dirty="0" smtClean="0"/>
            <a:t>L’applicazione </a:t>
          </a:r>
          <a:r>
            <a:rPr lang="it-IT" sz="2600" b="0" i="0" kern="1200" dirty="0"/>
            <a:t>unilaterale del </a:t>
          </a:r>
          <a:r>
            <a:rPr lang="it-IT" sz="2600" b="0" i="0" kern="1200" dirty="0" err="1"/>
            <a:t>D.Lgs.</a:t>
          </a:r>
          <a:r>
            <a:rPr lang="it-IT" sz="2600" b="0" i="0" kern="1200" dirty="0"/>
            <a:t> 118/2011 viola l’art. 43 dello Statuto </a:t>
          </a:r>
          <a:r>
            <a:rPr lang="it-IT" sz="2600" b="0" i="0" kern="1200" dirty="0" smtClean="0"/>
            <a:t>regionale</a:t>
          </a:r>
          <a:r>
            <a:rPr lang="it-IT" sz="2600" b="0" i="0" kern="1200" dirty="0"/>
            <a:t>;</a:t>
          </a:r>
          <a:endParaRPr lang="en-US" sz="2600" kern="1200" dirty="0"/>
        </a:p>
      </dsp:txBody>
      <dsp:txXfrm>
        <a:off x="0" y="1949"/>
        <a:ext cx="9625383" cy="1329795"/>
      </dsp:txXfrm>
    </dsp:sp>
    <dsp:sp modelId="{DF583BAB-5F67-E14D-9462-9FD39B30ABA5}">
      <dsp:nvSpPr>
        <dsp:cNvPr id="0" name=""/>
        <dsp:cNvSpPr/>
      </dsp:nvSpPr>
      <dsp:spPr>
        <a:xfrm>
          <a:off x="0" y="1331745"/>
          <a:ext cx="962538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C3AA9A-EC78-0F4B-B805-D7B3F5419222}">
      <dsp:nvSpPr>
        <dsp:cNvPr id="0" name=""/>
        <dsp:cNvSpPr/>
      </dsp:nvSpPr>
      <dsp:spPr>
        <a:xfrm>
          <a:off x="0" y="1331745"/>
          <a:ext cx="9625383" cy="1329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i="0" kern="1200" dirty="0"/>
            <a:t>Le </a:t>
          </a:r>
          <a:r>
            <a:rPr lang="it-IT" sz="2000" b="0" i="0" kern="1200" dirty="0" err="1"/>
            <a:t>ll.rr</a:t>
          </a:r>
          <a:r>
            <a:rPr lang="it-IT" sz="2000" b="0" i="0" kern="1200" dirty="0"/>
            <a:t>. 12 gennaio 2012, n. 7 e 13 gennaio 2015, n.3 e i tre Accordi tra lo Stato e la Regione, stipulati nel 2014, nel 2016 e nel 2017 evidenziano la violazione dell'art. 43 dello Statuto, dell'art. 27 della l. n. 42 del 2009 e dell'art. 79 del D. </a:t>
          </a:r>
          <a:r>
            <a:rPr lang="it-IT" sz="2000" b="0" i="0" kern="1200" dirty="0" err="1"/>
            <a:t>lgs</a:t>
          </a:r>
          <a:r>
            <a:rPr lang="it-IT" sz="2000" b="0" i="0" kern="1200" dirty="0"/>
            <a:t>. n. 118 del 2011;</a:t>
          </a:r>
          <a:endParaRPr lang="en-US" sz="2000" kern="1200" dirty="0"/>
        </a:p>
      </dsp:txBody>
      <dsp:txXfrm>
        <a:off x="0" y="1331745"/>
        <a:ext cx="9625383" cy="1329795"/>
      </dsp:txXfrm>
    </dsp:sp>
    <dsp:sp modelId="{12FCBB8A-9858-244C-B06C-9058378DBED2}">
      <dsp:nvSpPr>
        <dsp:cNvPr id="0" name=""/>
        <dsp:cNvSpPr/>
      </dsp:nvSpPr>
      <dsp:spPr>
        <a:xfrm>
          <a:off x="0" y="2661541"/>
          <a:ext cx="962538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D3176C-8705-224F-A3CA-BCC8C91B9F41}">
      <dsp:nvSpPr>
        <dsp:cNvPr id="0" name=""/>
        <dsp:cNvSpPr/>
      </dsp:nvSpPr>
      <dsp:spPr>
        <a:xfrm>
          <a:off x="0" y="2661541"/>
          <a:ext cx="9625383" cy="1329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i="0" kern="1200" dirty="0"/>
            <a:t>Il gettito garantito dal </a:t>
          </a:r>
          <a:r>
            <a:rPr lang="it-IT" sz="2000" b="0" i="0" kern="1200" dirty="0" err="1"/>
            <a:t>D.Lgs.</a:t>
          </a:r>
          <a:r>
            <a:rPr lang="it-IT" sz="2000" b="0" i="0" kern="1200" dirty="0"/>
            <a:t> 17 dicembre 2016, n. 251 sull’IRPEF di 1,4 </a:t>
          </a:r>
          <a:r>
            <a:rPr lang="it-IT" sz="2000" b="0" i="0" kern="1200" dirty="0" smtClean="0"/>
            <a:t>md € </a:t>
          </a:r>
          <a:r>
            <a:rPr lang="it-IT" sz="2000" b="0" i="0" kern="1200" dirty="0"/>
            <a:t>(passaggio dal “riscosso” al “maturato”) </a:t>
          </a:r>
          <a:r>
            <a:rPr lang="it-IT" sz="2000" b="0" i="0" kern="1200" dirty="0" smtClean="0"/>
            <a:t>è svuotato dall’onere </a:t>
          </a:r>
          <a:r>
            <a:rPr lang="it-IT" sz="2000" b="0" i="0" kern="1200" dirty="0"/>
            <a:t>del contributo al risanamento della finanza pubblica (1,34 md €) </a:t>
          </a:r>
          <a:r>
            <a:rPr lang="it-IT" sz="2000" b="0" i="0" kern="1200" dirty="0" smtClean="0"/>
            <a:t>e la devoluzione dei 3,64 decimi del gettito IVA è pressoché priva </a:t>
          </a:r>
          <a:r>
            <a:rPr lang="it-IT" sz="2000" b="0" i="0" kern="1200" dirty="0"/>
            <a:t>di effetti </a:t>
          </a:r>
          <a:r>
            <a:rPr lang="it-IT" sz="2000" b="0" i="0" kern="1200" dirty="0" smtClean="0"/>
            <a:t>economici;</a:t>
          </a:r>
          <a:endParaRPr lang="en-US" sz="2000" kern="1200" dirty="0"/>
        </a:p>
      </dsp:txBody>
      <dsp:txXfrm>
        <a:off x="0" y="2661541"/>
        <a:ext cx="9625383" cy="13297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91A87-EECE-AE42-B767-D6CAAFD6E0F9}">
      <dsp:nvSpPr>
        <dsp:cNvPr id="0" name=""/>
        <dsp:cNvSpPr/>
      </dsp:nvSpPr>
      <dsp:spPr>
        <a:xfrm>
          <a:off x="1174" y="336622"/>
          <a:ext cx="4582396" cy="2749438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i="0" kern="1200" dirty="0"/>
            <a:t>Impegno al ritiro di tutti i ricorsi contro lo Stato pendenti dinnanzi alle diverse giurisdizioni relativi alle impugnative di leggi o di atti </a:t>
          </a:r>
          <a:r>
            <a:rPr lang="it-IT" sz="2000" b="0" i="0" kern="1200" dirty="0" smtClean="0"/>
            <a:t>conseguenziali </a:t>
          </a:r>
          <a:r>
            <a:rPr lang="it-IT" sz="2000" b="0" i="0" kern="1200" dirty="0"/>
            <a:t>in materia di finanza pubblica e comunque rinuncia (anni 2014-17) ad effetti positivi da eventuali pronunce di accoglimento;</a:t>
          </a:r>
          <a:endParaRPr lang="en-US" sz="2000" kern="1200" dirty="0"/>
        </a:p>
      </dsp:txBody>
      <dsp:txXfrm>
        <a:off x="1174" y="336622"/>
        <a:ext cx="4582396" cy="2749438"/>
      </dsp:txXfrm>
    </dsp:sp>
    <dsp:sp modelId="{7A5DFBC3-5E58-9049-A7E4-01C7879EF1A3}">
      <dsp:nvSpPr>
        <dsp:cNvPr id="0" name=""/>
        <dsp:cNvSpPr/>
      </dsp:nvSpPr>
      <dsp:spPr>
        <a:xfrm>
          <a:off x="5041811" y="336622"/>
          <a:ext cx="4582396" cy="2749438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98372"/>
                <a:satOff val="6918"/>
                <a:lumOff val="18083"/>
                <a:alphaOff val="0"/>
                <a:tint val="64000"/>
                <a:lumMod val="118000"/>
              </a:schemeClr>
            </a:gs>
            <a:gs pos="100000">
              <a:schemeClr val="accent5">
                <a:shade val="80000"/>
                <a:hueOff val="98372"/>
                <a:satOff val="6918"/>
                <a:lumOff val="18083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i="0" kern="1200" dirty="0"/>
            <a:t>Obbligo recepimento decreto legislativo 23 giugno 2011, n. 118, nonché eventuali atti successivi e presupposti, per avere operatività </a:t>
          </a:r>
          <a:r>
            <a:rPr lang="it-IT" sz="2000" b="0" i="0" kern="1200" dirty="0" smtClean="0"/>
            <a:t>entro </a:t>
          </a:r>
          <a:r>
            <a:rPr lang="it-IT" sz="2000" b="0" i="0" kern="1200" dirty="0"/>
            <a:t>e non oltre il 1 gennaio 2015</a:t>
          </a:r>
          <a:endParaRPr lang="en-US" sz="2000" kern="1200" dirty="0"/>
        </a:p>
      </dsp:txBody>
      <dsp:txXfrm>
        <a:off x="5041811" y="336622"/>
        <a:ext cx="4582396" cy="27494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6C4A6-6280-E348-863C-FBD316349147}">
      <dsp:nvSpPr>
        <dsp:cNvPr id="0" name=""/>
        <dsp:cNvSpPr/>
      </dsp:nvSpPr>
      <dsp:spPr>
        <a:xfrm>
          <a:off x="5816069" y="1826014"/>
          <a:ext cx="2566104" cy="536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320"/>
              </a:lnTo>
              <a:lnTo>
                <a:pt x="2566104" y="360320"/>
              </a:lnTo>
              <a:lnTo>
                <a:pt x="2566104" y="536654"/>
              </a:lnTo>
            </a:path>
          </a:pathLst>
        </a:custGeom>
        <a:noFill/>
        <a:ln w="952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EF4ED3-9365-5947-89FD-A856B9DFF228}">
      <dsp:nvSpPr>
        <dsp:cNvPr id="0" name=""/>
        <dsp:cNvSpPr/>
      </dsp:nvSpPr>
      <dsp:spPr>
        <a:xfrm>
          <a:off x="5770349" y="1826014"/>
          <a:ext cx="91440" cy="5366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320"/>
              </a:lnTo>
              <a:lnTo>
                <a:pt x="103025" y="360320"/>
              </a:lnTo>
              <a:lnTo>
                <a:pt x="103025" y="536654"/>
              </a:lnTo>
            </a:path>
          </a:pathLst>
        </a:custGeom>
        <a:noFill/>
        <a:ln w="952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35FCF-6E12-204D-8B72-08A43792790D}">
      <dsp:nvSpPr>
        <dsp:cNvPr id="0" name=""/>
        <dsp:cNvSpPr/>
      </dsp:nvSpPr>
      <dsp:spPr>
        <a:xfrm>
          <a:off x="3318350" y="1826014"/>
          <a:ext cx="2497718" cy="536654"/>
        </a:xfrm>
        <a:custGeom>
          <a:avLst/>
          <a:gdLst/>
          <a:ahLst/>
          <a:cxnLst/>
          <a:rect l="0" t="0" r="0" b="0"/>
          <a:pathLst>
            <a:path>
              <a:moveTo>
                <a:pt x="2497718" y="0"/>
              </a:moveTo>
              <a:lnTo>
                <a:pt x="2497718" y="360320"/>
              </a:lnTo>
              <a:lnTo>
                <a:pt x="0" y="360320"/>
              </a:lnTo>
              <a:lnTo>
                <a:pt x="0" y="536654"/>
              </a:lnTo>
            </a:path>
          </a:pathLst>
        </a:custGeom>
        <a:noFill/>
        <a:ln w="952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A30CA-A59A-EA42-A0E7-4E324727C4CA}">
      <dsp:nvSpPr>
        <dsp:cNvPr id="0" name=""/>
        <dsp:cNvSpPr/>
      </dsp:nvSpPr>
      <dsp:spPr>
        <a:xfrm>
          <a:off x="912062" y="1826014"/>
          <a:ext cx="4904006" cy="536654"/>
        </a:xfrm>
        <a:custGeom>
          <a:avLst/>
          <a:gdLst/>
          <a:ahLst/>
          <a:cxnLst/>
          <a:rect l="0" t="0" r="0" b="0"/>
          <a:pathLst>
            <a:path>
              <a:moveTo>
                <a:pt x="4904006" y="0"/>
              </a:moveTo>
              <a:lnTo>
                <a:pt x="4904006" y="360320"/>
              </a:lnTo>
              <a:lnTo>
                <a:pt x="0" y="360320"/>
              </a:lnTo>
              <a:lnTo>
                <a:pt x="0" y="536654"/>
              </a:lnTo>
            </a:path>
          </a:pathLst>
        </a:custGeom>
        <a:noFill/>
        <a:ln w="952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558E6-DB6B-0B41-AA2E-29A5D1C4F1D0}">
      <dsp:nvSpPr>
        <dsp:cNvPr id="0" name=""/>
        <dsp:cNvSpPr/>
      </dsp:nvSpPr>
      <dsp:spPr>
        <a:xfrm>
          <a:off x="795211" y="160057"/>
          <a:ext cx="2125171" cy="17049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9A8B7D-391B-444A-8EE6-512F13A7E5CE}">
      <dsp:nvSpPr>
        <dsp:cNvPr id="0" name=""/>
        <dsp:cNvSpPr/>
      </dsp:nvSpPr>
      <dsp:spPr>
        <a:xfrm>
          <a:off x="1006706" y="360978"/>
          <a:ext cx="2125171" cy="1704985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0" i="0" kern="1200" dirty="0"/>
            <a:t>Disciplina vincoli finanziari  e di bilancio in luogo del patto di stabilità interno per gli anni 2016 e 2017 e pareggio di bilancio dal 2018; </a:t>
          </a:r>
          <a:endParaRPr lang="en-US" sz="1400" kern="1200" dirty="0"/>
        </a:p>
      </dsp:txBody>
      <dsp:txXfrm>
        <a:off x="1056643" y="410915"/>
        <a:ext cx="2025297" cy="1605111"/>
      </dsp:txXfrm>
    </dsp:sp>
    <dsp:sp modelId="{A1A6F1FA-0D72-8241-A6D6-D206B3B90312}">
      <dsp:nvSpPr>
        <dsp:cNvPr id="0" name=""/>
        <dsp:cNvSpPr/>
      </dsp:nvSpPr>
      <dsp:spPr>
        <a:xfrm>
          <a:off x="4724617" y="112145"/>
          <a:ext cx="2182903" cy="17138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D93428-663D-B344-9985-C501E6CD2B58}">
      <dsp:nvSpPr>
        <dsp:cNvPr id="0" name=""/>
        <dsp:cNvSpPr/>
      </dsp:nvSpPr>
      <dsp:spPr>
        <a:xfrm>
          <a:off x="4936112" y="313065"/>
          <a:ext cx="2182903" cy="171386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0" i="0" u="none" kern="1200" dirty="0"/>
            <a:t>Riduzioni strutturali della spesa corrente, in misura non inferiore al 3 per cento annuo (2017 </a:t>
          </a:r>
          <a:r>
            <a:rPr lang="en-US" sz="1400" b="0" i="0" u="none" kern="1200" dirty="0"/>
            <a:t>–</a:t>
          </a:r>
          <a:r>
            <a:rPr lang="it-IT" sz="1400" b="0" i="0" u="none" kern="1200" dirty="0"/>
            <a:t> 2020), al netto di elencate esclusioni da realizzare attraverso:</a:t>
          </a:r>
          <a:endParaRPr lang="en-US" sz="1400" b="0" u="none" kern="1200" dirty="0"/>
        </a:p>
      </dsp:txBody>
      <dsp:txXfrm>
        <a:off x="4986310" y="363263"/>
        <a:ext cx="2082507" cy="1613473"/>
      </dsp:txXfrm>
    </dsp:sp>
    <dsp:sp modelId="{845A3C89-3715-3745-A6F2-DCF55C6F3EAB}">
      <dsp:nvSpPr>
        <dsp:cNvPr id="0" name=""/>
        <dsp:cNvSpPr/>
      </dsp:nvSpPr>
      <dsp:spPr>
        <a:xfrm>
          <a:off x="3352" y="2362669"/>
          <a:ext cx="1817420" cy="17296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0B00F2-C2CB-D947-BDF4-3C5095A79E1B}">
      <dsp:nvSpPr>
        <dsp:cNvPr id="0" name=""/>
        <dsp:cNvSpPr/>
      </dsp:nvSpPr>
      <dsp:spPr>
        <a:xfrm>
          <a:off x="214847" y="2563589"/>
          <a:ext cx="1817420" cy="172963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0" i="0" kern="1200" dirty="0"/>
            <a:t>a) il recepimento delle disposizioni contenute nello schema di decreto legislativo, su servizi pubblici locali di interesse economico generale;</a:t>
          </a:r>
          <a:endParaRPr lang="en-US" sz="1300" kern="1200" dirty="0"/>
        </a:p>
      </dsp:txBody>
      <dsp:txXfrm>
        <a:off x="265506" y="2614248"/>
        <a:ext cx="1716102" cy="1628312"/>
      </dsp:txXfrm>
    </dsp:sp>
    <dsp:sp modelId="{04AD92A4-894A-5342-95E4-E79F0F1F89D7}">
      <dsp:nvSpPr>
        <dsp:cNvPr id="0" name=""/>
        <dsp:cNvSpPr/>
      </dsp:nvSpPr>
      <dsp:spPr>
        <a:xfrm>
          <a:off x="2243763" y="2362669"/>
          <a:ext cx="2149174" cy="16413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96A6E9-CB77-794D-A4B2-F7B0A88F8E74}">
      <dsp:nvSpPr>
        <dsp:cNvPr id="0" name=""/>
        <dsp:cNvSpPr/>
      </dsp:nvSpPr>
      <dsp:spPr>
        <a:xfrm>
          <a:off x="2455258" y="2563589"/>
          <a:ext cx="2149174" cy="164131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0" i="0" kern="1200" dirty="0"/>
            <a:t>b) riduzione dei costi del pubblico impiego regionale;</a:t>
          </a:r>
          <a:endParaRPr lang="en-US" sz="1500" kern="1200" dirty="0"/>
        </a:p>
      </dsp:txBody>
      <dsp:txXfrm>
        <a:off x="2503330" y="2611661"/>
        <a:ext cx="2053030" cy="1545167"/>
      </dsp:txXfrm>
    </dsp:sp>
    <dsp:sp modelId="{947C9AFE-3635-CA4A-803A-9197AA9134E0}">
      <dsp:nvSpPr>
        <dsp:cNvPr id="0" name=""/>
        <dsp:cNvSpPr/>
      </dsp:nvSpPr>
      <dsp:spPr>
        <a:xfrm>
          <a:off x="4815928" y="2362669"/>
          <a:ext cx="2114893" cy="1706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E78B7B-31B8-FE41-A0F5-19C86C9044B2}">
      <dsp:nvSpPr>
        <dsp:cNvPr id="0" name=""/>
        <dsp:cNvSpPr/>
      </dsp:nvSpPr>
      <dsp:spPr>
        <a:xfrm>
          <a:off x="5027423" y="2563589"/>
          <a:ext cx="2114893" cy="170633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0" i="0" kern="1200" dirty="0"/>
            <a:t>c) riorganizzazione della struttura amministrativa della Regione;  </a:t>
          </a:r>
          <a:endParaRPr lang="en-US" sz="1500" kern="1200" dirty="0"/>
        </a:p>
      </dsp:txBody>
      <dsp:txXfrm>
        <a:off x="5077400" y="2613566"/>
        <a:ext cx="2014939" cy="1606385"/>
      </dsp:txXfrm>
    </dsp:sp>
    <dsp:sp modelId="{9C933046-D980-7349-85B1-498DC70A48A5}">
      <dsp:nvSpPr>
        <dsp:cNvPr id="0" name=""/>
        <dsp:cNvSpPr/>
      </dsp:nvSpPr>
      <dsp:spPr>
        <a:xfrm>
          <a:off x="7353811" y="2362669"/>
          <a:ext cx="2056723" cy="1678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21FFDC-F18D-FC45-BF8E-06E99FC8AF99}">
      <dsp:nvSpPr>
        <dsp:cNvPr id="0" name=""/>
        <dsp:cNvSpPr/>
      </dsp:nvSpPr>
      <dsp:spPr>
        <a:xfrm>
          <a:off x="7565307" y="2563589"/>
          <a:ext cx="2056723" cy="167845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0" i="0" kern="1200" dirty="0"/>
            <a:t>d) recepimento delle Disposizioni sulle città </a:t>
          </a:r>
          <a:r>
            <a:rPr lang="it-IT" sz="1400" b="0" i="0" kern="1200" dirty="0" smtClean="0"/>
            <a:t>metropolitane</a:t>
          </a:r>
          <a:r>
            <a:rPr lang="it-IT" sz="1400" b="0" i="0" kern="1200" dirty="0"/>
            <a:t>, sulle </a:t>
          </a:r>
          <a:r>
            <a:rPr lang="it-IT" sz="1400" b="0" i="0" kern="1200" dirty="0" smtClean="0"/>
            <a:t>province</a:t>
          </a:r>
          <a:r>
            <a:rPr lang="it-IT" sz="1400" b="0" i="0" kern="1200" dirty="0"/>
            <a:t>, sulle unioni e fusioni di comuni.</a:t>
          </a:r>
          <a:endParaRPr lang="en-US" sz="1400" kern="1200" dirty="0"/>
        </a:p>
      </dsp:txBody>
      <dsp:txXfrm>
        <a:off x="7614467" y="2612749"/>
        <a:ext cx="1958403" cy="15801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3170D-A719-7244-BB3F-3E469521A0B8}">
      <dsp:nvSpPr>
        <dsp:cNvPr id="0" name=""/>
        <dsp:cNvSpPr/>
      </dsp:nvSpPr>
      <dsp:spPr>
        <a:xfrm>
          <a:off x="7519" y="1511"/>
          <a:ext cx="3003232" cy="1801939"/>
        </a:xfrm>
        <a:prstGeom prst="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0" i="0" u="none" kern="1200" dirty="0"/>
            <a:t>Misura sanzionatoria in caso di sforamento dell’obiettivo annuale di riduzione degli impegni di parte corrente con ritenuta coatta da parte dell’Agenzia delle Entrate – Ufficio struttura di gestione</a:t>
          </a:r>
          <a:endParaRPr lang="en-US" sz="1400" b="0" u="none" kern="1200" dirty="0"/>
        </a:p>
      </dsp:txBody>
      <dsp:txXfrm>
        <a:off x="7519" y="1511"/>
        <a:ext cx="3003232" cy="1801939"/>
      </dsp:txXfrm>
    </dsp:sp>
    <dsp:sp modelId="{F2760191-CEC1-CD49-8DA9-0CFADAF6E1AC}">
      <dsp:nvSpPr>
        <dsp:cNvPr id="0" name=""/>
        <dsp:cNvSpPr/>
      </dsp:nvSpPr>
      <dsp:spPr>
        <a:xfrm>
          <a:off x="3311075" y="1511"/>
          <a:ext cx="3003232" cy="1801939"/>
        </a:xfrm>
        <a:prstGeom prst="rect">
          <a:avLst/>
        </a:prstGeom>
        <a:gradFill rotWithShape="0">
          <a:gsLst>
            <a:gs pos="0">
              <a:schemeClr val="accent6">
                <a:shade val="50000"/>
                <a:hueOff val="37641"/>
                <a:satOff val="4307"/>
                <a:lumOff val="11631"/>
                <a:alphaOff val="0"/>
                <a:tint val="64000"/>
                <a:lumMod val="118000"/>
              </a:schemeClr>
            </a:gs>
            <a:gs pos="100000">
              <a:schemeClr val="accent6">
                <a:shade val="50000"/>
                <a:hueOff val="37641"/>
                <a:satOff val="4307"/>
                <a:lumOff val="11631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0" i="0" kern="1200" dirty="0"/>
            <a:t>Impegno della Regione per l’attuazione dei Costi e dei fabbisogni standard degli Enti locali;</a:t>
          </a:r>
          <a:endParaRPr lang="en-US" sz="1500" kern="1200" dirty="0"/>
        </a:p>
      </dsp:txBody>
      <dsp:txXfrm>
        <a:off x="3311075" y="1511"/>
        <a:ext cx="3003232" cy="1801939"/>
      </dsp:txXfrm>
    </dsp:sp>
    <dsp:sp modelId="{69595F72-FD4B-9D4D-ACB2-9BF27E9EC9D9}">
      <dsp:nvSpPr>
        <dsp:cNvPr id="0" name=""/>
        <dsp:cNvSpPr/>
      </dsp:nvSpPr>
      <dsp:spPr>
        <a:xfrm>
          <a:off x="6614630" y="1511"/>
          <a:ext cx="3003232" cy="1801939"/>
        </a:xfrm>
        <a:prstGeom prst="rect">
          <a:avLst/>
        </a:prstGeom>
        <a:gradFill rotWithShape="0">
          <a:gsLst>
            <a:gs pos="0">
              <a:schemeClr val="accent6">
                <a:shade val="50000"/>
                <a:hueOff val="75281"/>
                <a:satOff val="8615"/>
                <a:lumOff val="23261"/>
                <a:alphaOff val="0"/>
                <a:tint val="64000"/>
                <a:lumMod val="118000"/>
              </a:schemeClr>
            </a:gs>
            <a:gs pos="100000">
              <a:schemeClr val="accent6">
                <a:shade val="50000"/>
                <a:hueOff val="75281"/>
                <a:satOff val="8615"/>
                <a:lumOff val="23261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0" i="0" kern="1200" dirty="0"/>
            <a:t>Modifica norme di attuazione in materia finanziaria per introduzione criterio del maturato per il gettito IRPEF, con </a:t>
          </a:r>
          <a:r>
            <a:rPr lang="it-IT" sz="1400" b="0" i="0" kern="1200" dirty="0" smtClean="0"/>
            <a:t>misure </a:t>
          </a:r>
          <a:r>
            <a:rPr lang="it-IT" sz="1400" b="0" i="0" kern="1200" dirty="0"/>
            <a:t>di compartecipazione che sostituiscono la integrale spettanza del tributo prevista dall’art. 36 </a:t>
          </a:r>
          <a:r>
            <a:rPr lang="it-IT" sz="1400" b="0" i="0" kern="1200" dirty="0" smtClean="0"/>
            <a:t>Statuto</a:t>
          </a:r>
          <a:r>
            <a:rPr lang="it-IT" sz="1400" b="0" i="0" kern="1200" dirty="0"/>
            <a:t>;</a:t>
          </a:r>
          <a:endParaRPr lang="en-US" sz="1400" kern="1200" dirty="0"/>
        </a:p>
      </dsp:txBody>
      <dsp:txXfrm>
        <a:off x="6614630" y="1511"/>
        <a:ext cx="3003232" cy="1801939"/>
      </dsp:txXfrm>
    </dsp:sp>
    <dsp:sp modelId="{51E39043-84E0-A443-AB1A-AC0038F4219C}">
      <dsp:nvSpPr>
        <dsp:cNvPr id="0" name=""/>
        <dsp:cNvSpPr/>
      </dsp:nvSpPr>
      <dsp:spPr>
        <a:xfrm>
          <a:off x="11" y="2105285"/>
          <a:ext cx="3003232" cy="1801939"/>
        </a:xfrm>
        <a:prstGeom prst="rect">
          <a:avLst/>
        </a:prstGeom>
        <a:gradFill rotWithShape="0">
          <a:gsLst>
            <a:gs pos="0">
              <a:schemeClr val="accent6">
                <a:shade val="50000"/>
                <a:hueOff val="112922"/>
                <a:satOff val="12922"/>
                <a:lumOff val="34892"/>
                <a:alphaOff val="0"/>
                <a:tint val="64000"/>
                <a:lumMod val="118000"/>
              </a:schemeClr>
            </a:gs>
            <a:gs pos="100000">
              <a:schemeClr val="accent6">
                <a:shade val="50000"/>
                <a:hueOff val="112922"/>
                <a:satOff val="12922"/>
                <a:lumOff val="34892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0" i="0" kern="1200" dirty="0"/>
            <a:t>Restituzione dell'importo di 285 milioni di euro </a:t>
          </a:r>
          <a:r>
            <a:rPr lang="it-IT" sz="1500" b="0" i="0" kern="1200" dirty="0" smtClean="0"/>
            <a:t>per gli anni 2018-2020, </a:t>
          </a:r>
          <a:r>
            <a:rPr lang="it-IT" sz="1500" b="0" i="0" kern="1200" dirty="0"/>
            <a:t>a titolo di IVA derivante dall’istituto dello </a:t>
          </a:r>
          <a:r>
            <a:rPr lang="it-IT" sz="1500" b="0" i="1" kern="1200" dirty="0"/>
            <a:t>Split </a:t>
          </a:r>
          <a:r>
            <a:rPr lang="it-IT" sz="1500" b="0" i="1" kern="1200" dirty="0" err="1"/>
            <a:t>Payment</a:t>
          </a:r>
          <a:r>
            <a:rPr lang="it-IT" sz="1500" b="0" i="0" kern="1200" dirty="0"/>
            <a:t>;</a:t>
          </a:r>
          <a:endParaRPr lang="en-US" sz="1500" kern="1200" dirty="0"/>
        </a:p>
      </dsp:txBody>
      <dsp:txXfrm>
        <a:off x="11" y="2105285"/>
        <a:ext cx="3003232" cy="1801939"/>
      </dsp:txXfrm>
    </dsp:sp>
    <dsp:sp modelId="{A398B3D0-1EAA-6A46-B3E3-3E44D46D2527}">
      <dsp:nvSpPr>
        <dsp:cNvPr id="0" name=""/>
        <dsp:cNvSpPr/>
      </dsp:nvSpPr>
      <dsp:spPr>
        <a:xfrm>
          <a:off x="3311075" y="2103774"/>
          <a:ext cx="3003232" cy="1801939"/>
        </a:xfrm>
        <a:prstGeom prst="rect">
          <a:avLst/>
        </a:prstGeom>
        <a:gradFill rotWithShape="0">
          <a:gsLst>
            <a:gs pos="0">
              <a:schemeClr val="accent6">
                <a:shade val="50000"/>
                <a:hueOff val="75281"/>
                <a:satOff val="8615"/>
                <a:lumOff val="23261"/>
                <a:alphaOff val="0"/>
                <a:tint val="64000"/>
                <a:lumMod val="118000"/>
              </a:schemeClr>
            </a:gs>
            <a:gs pos="100000">
              <a:schemeClr val="accent6">
                <a:shade val="50000"/>
                <a:hueOff val="75281"/>
                <a:satOff val="8615"/>
                <a:lumOff val="23261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0" i="0" kern="1200" dirty="0"/>
            <a:t>Ritiro di tutti i ricorsi, in materia di finanza pubblica promossi prima del 31 dicembre 2015; </a:t>
          </a:r>
          <a:r>
            <a:rPr lang="it-IT" sz="1500" b="0" i="0" kern="1200" dirty="0" smtClean="0"/>
            <a:t>recupero </a:t>
          </a:r>
          <a:r>
            <a:rPr lang="it-IT" sz="1500" b="0" i="0" kern="1200" dirty="0"/>
            <a:t>somme anticipate dallo Stato in esecuzione della sentenza di condanna della Corte di Giustizia dell'Unione Europea del 2 dicembre 2014;</a:t>
          </a:r>
          <a:endParaRPr lang="en-US" sz="1500" kern="1200" dirty="0"/>
        </a:p>
      </dsp:txBody>
      <dsp:txXfrm>
        <a:off x="3311075" y="2103774"/>
        <a:ext cx="3003232" cy="1801939"/>
      </dsp:txXfrm>
    </dsp:sp>
    <dsp:sp modelId="{AE316CAA-C2D9-4343-9B17-39928B65A9D2}">
      <dsp:nvSpPr>
        <dsp:cNvPr id="0" name=""/>
        <dsp:cNvSpPr/>
      </dsp:nvSpPr>
      <dsp:spPr>
        <a:xfrm>
          <a:off x="6614630" y="2103774"/>
          <a:ext cx="3003232" cy="1801939"/>
        </a:xfrm>
        <a:prstGeom prst="rect">
          <a:avLst/>
        </a:prstGeom>
        <a:gradFill rotWithShape="0">
          <a:gsLst>
            <a:gs pos="0">
              <a:schemeClr val="accent6">
                <a:shade val="50000"/>
                <a:hueOff val="37641"/>
                <a:satOff val="4307"/>
                <a:lumOff val="11631"/>
                <a:alphaOff val="0"/>
                <a:tint val="64000"/>
                <a:lumMod val="118000"/>
              </a:schemeClr>
            </a:gs>
            <a:gs pos="100000">
              <a:schemeClr val="accent6">
                <a:shade val="50000"/>
                <a:hueOff val="37641"/>
                <a:satOff val="4307"/>
                <a:lumOff val="11631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0" i="0" kern="1200" dirty="0"/>
            <a:t>Rinuncia ad effetti finanziari positivi delle sentenze intervenute fra l'Accordo del 9/6/2014 e la data di stipula del </a:t>
          </a:r>
          <a:r>
            <a:rPr lang="it-IT" sz="1500" b="0" i="0" kern="1200" dirty="0" smtClean="0"/>
            <a:t>secondo Accordo</a:t>
          </a:r>
          <a:r>
            <a:rPr lang="it-IT" sz="1500" b="0" i="0" kern="1200" dirty="0"/>
            <a:t>.</a:t>
          </a:r>
          <a:endParaRPr lang="en-US" sz="1500" kern="1200" dirty="0"/>
        </a:p>
      </dsp:txBody>
      <dsp:txXfrm>
        <a:off x="6614630" y="2103774"/>
        <a:ext cx="3003232" cy="18019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464C8-A8EC-5244-AB97-D0D88DB40FF1}">
      <dsp:nvSpPr>
        <dsp:cNvPr id="0" name=""/>
        <dsp:cNvSpPr/>
      </dsp:nvSpPr>
      <dsp:spPr>
        <a:xfrm>
          <a:off x="0" y="1918"/>
          <a:ext cx="9625383" cy="0"/>
        </a:xfrm>
        <a:prstGeom prst="line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56A87A-0C78-EF44-841C-8A16119D6779}">
      <dsp:nvSpPr>
        <dsp:cNvPr id="0" name=""/>
        <dsp:cNvSpPr/>
      </dsp:nvSpPr>
      <dsp:spPr>
        <a:xfrm>
          <a:off x="0" y="1918"/>
          <a:ext cx="9625383" cy="1308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b="0" i="0" kern="1200" dirty="0"/>
            <a:t>Introduzione criterio del maturato per il gettito IVA, con compartecipazione nella misura di 3,64 decimi;</a:t>
          </a:r>
          <a:endParaRPr lang="en-US" sz="2600" kern="1200" dirty="0"/>
        </a:p>
      </dsp:txBody>
      <dsp:txXfrm>
        <a:off x="0" y="1918"/>
        <a:ext cx="9625383" cy="1308301"/>
      </dsp:txXfrm>
    </dsp:sp>
    <dsp:sp modelId="{1926B37D-3277-B540-A98F-4E189B65EA91}">
      <dsp:nvSpPr>
        <dsp:cNvPr id="0" name=""/>
        <dsp:cNvSpPr/>
      </dsp:nvSpPr>
      <dsp:spPr>
        <a:xfrm>
          <a:off x="0" y="1310219"/>
          <a:ext cx="9625383" cy="0"/>
        </a:xfrm>
        <a:prstGeom prst="line">
          <a:avLst/>
        </a:prstGeom>
        <a:gradFill rotWithShape="0">
          <a:gsLst>
            <a:gs pos="0">
              <a:schemeClr val="accent5">
                <a:shade val="80000"/>
                <a:hueOff val="49186"/>
                <a:satOff val="3459"/>
                <a:lumOff val="9042"/>
                <a:alphaOff val="0"/>
                <a:tint val="98000"/>
                <a:lumMod val="114000"/>
              </a:schemeClr>
            </a:gs>
            <a:gs pos="100000">
              <a:schemeClr val="accent5">
                <a:shade val="80000"/>
                <a:hueOff val="49186"/>
                <a:satOff val="3459"/>
                <a:lumOff val="9042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shade val="80000"/>
              <a:hueOff val="49186"/>
              <a:satOff val="3459"/>
              <a:lumOff val="904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DC55FD-94DE-AD46-9F8F-EA44445600BC}">
      <dsp:nvSpPr>
        <dsp:cNvPr id="0" name=""/>
        <dsp:cNvSpPr/>
      </dsp:nvSpPr>
      <dsp:spPr>
        <a:xfrm>
          <a:off x="0" y="1310219"/>
          <a:ext cx="9625383" cy="1308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b="0" i="0" kern="1200" dirty="0"/>
            <a:t>Destinazione ai liberi consorzi del proprio territorio di un contributo di 70 milioni a partire dall'anno 2017 (aggiuntivi rispetto al consuntivo 2016);</a:t>
          </a:r>
          <a:endParaRPr lang="en-US" sz="2600" kern="1200" dirty="0"/>
        </a:p>
      </dsp:txBody>
      <dsp:txXfrm>
        <a:off x="0" y="1310219"/>
        <a:ext cx="9625383" cy="1308301"/>
      </dsp:txXfrm>
    </dsp:sp>
    <dsp:sp modelId="{CEC14377-2955-824A-9D35-5ED1065AEBAD}">
      <dsp:nvSpPr>
        <dsp:cNvPr id="0" name=""/>
        <dsp:cNvSpPr/>
      </dsp:nvSpPr>
      <dsp:spPr>
        <a:xfrm>
          <a:off x="0" y="2618521"/>
          <a:ext cx="9625383" cy="0"/>
        </a:xfrm>
        <a:prstGeom prst="line">
          <a:avLst/>
        </a:prstGeom>
        <a:gradFill rotWithShape="0">
          <a:gsLst>
            <a:gs pos="0">
              <a:schemeClr val="accent5">
                <a:shade val="80000"/>
                <a:hueOff val="98372"/>
                <a:satOff val="6918"/>
                <a:lumOff val="18083"/>
                <a:alphaOff val="0"/>
                <a:tint val="98000"/>
                <a:lumMod val="114000"/>
              </a:schemeClr>
            </a:gs>
            <a:gs pos="100000">
              <a:schemeClr val="accent5">
                <a:shade val="80000"/>
                <a:hueOff val="98372"/>
                <a:satOff val="6918"/>
                <a:lumOff val="18083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shade val="80000"/>
              <a:hueOff val="98372"/>
              <a:satOff val="6918"/>
              <a:lumOff val="18083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CC8EA-1225-1B4E-BA21-F41ABAD07646}">
      <dsp:nvSpPr>
        <dsp:cNvPr id="0" name=""/>
        <dsp:cNvSpPr/>
      </dsp:nvSpPr>
      <dsp:spPr>
        <a:xfrm>
          <a:off x="0" y="2618521"/>
          <a:ext cx="9625383" cy="1308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b="0" i="0" kern="1200"/>
            <a:t>Approvazione di norma per la raccolta dei dati necessari per il calcolo dei fabbisogni standard degli Enti locali siciliani.</a:t>
          </a:r>
          <a:endParaRPr lang="en-US" sz="2600" kern="1200"/>
        </a:p>
      </dsp:txBody>
      <dsp:txXfrm>
        <a:off x="0" y="2618521"/>
        <a:ext cx="9625383" cy="13083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11F327-02DE-C947-8A8B-1DAF6FF2022E}">
      <dsp:nvSpPr>
        <dsp:cNvPr id="0" name=""/>
        <dsp:cNvSpPr/>
      </dsp:nvSpPr>
      <dsp:spPr>
        <a:xfrm>
          <a:off x="0" y="486"/>
          <a:ext cx="962538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F8707AE-0A37-8944-BE3C-C03CD483F527}">
      <dsp:nvSpPr>
        <dsp:cNvPr id="0" name=""/>
        <dsp:cNvSpPr/>
      </dsp:nvSpPr>
      <dsp:spPr>
        <a:xfrm>
          <a:off x="0" y="486"/>
          <a:ext cx="9625383" cy="796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0" i="0" kern="1200" dirty="0"/>
            <a:t>Previsione nuovi termini applicativi D. </a:t>
          </a:r>
          <a:r>
            <a:rPr lang="it-IT" sz="1700" b="0" i="0" kern="1200" dirty="0" err="1"/>
            <a:t>Lgs</a:t>
          </a:r>
          <a:r>
            <a:rPr lang="it-IT" sz="1700" b="0" i="0" kern="1200" dirty="0"/>
            <a:t>. </a:t>
          </a:r>
          <a:r>
            <a:rPr lang="it-IT" sz="1700" b="0" i="0" kern="1200" dirty="0" smtClean="0"/>
            <a:t>118/2011 (in parte avvenuta con la Legge di Bilancio dello Stato n. 205/2017);</a:t>
          </a:r>
          <a:endParaRPr lang="en-US" sz="1700" kern="1200" dirty="0"/>
        </a:p>
      </dsp:txBody>
      <dsp:txXfrm>
        <a:off x="0" y="486"/>
        <a:ext cx="9625383" cy="796311"/>
      </dsp:txXfrm>
    </dsp:sp>
    <dsp:sp modelId="{646270B7-F699-0148-923D-C75590678D17}">
      <dsp:nvSpPr>
        <dsp:cNvPr id="0" name=""/>
        <dsp:cNvSpPr/>
      </dsp:nvSpPr>
      <dsp:spPr>
        <a:xfrm>
          <a:off x="0" y="796797"/>
          <a:ext cx="962538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F0BB879-25DD-BD47-AA90-BC3884850AD3}">
      <dsp:nvSpPr>
        <dsp:cNvPr id="0" name=""/>
        <dsp:cNvSpPr/>
      </dsp:nvSpPr>
      <dsp:spPr>
        <a:xfrm>
          <a:off x="0" y="796797"/>
          <a:ext cx="9625383" cy="796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0" i="0" kern="1200" dirty="0" smtClean="0"/>
            <a:t>Riapertura del confronto con Governo statale sull'impegno </a:t>
          </a:r>
          <a:r>
            <a:rPr lang="it-IT" sz="1700" b="0" i="0" kern="1200" dirty="0"/>
            <a:t>a riduzioni strutturali della spesa corrente in misura non inferiore al 3% per ciascun anno del triennio </a:t>
          </a:r>
          <a:r>
            <a:rPr lang="it-IT" sz="1700" b="0" i="0" kern="1200" dirty="0" smtClean="0"/>
            <a:t>2017/2020 (in parte recepiti da Legge di Bilancio dello Stato n. 205/2017);</a:t>
          </a:r>
          <a:endParaRPr lang="en-US" sz="1700" kern="1200" dirty="0"/>
        </a:p>
      </dsp:txBody>
      <dsp:txXfrm>
        <a:off x="0" y="796797"/>
        <a:ext cx="9625383" cy="796311"/>
      </dsp:txXfrm>
    </dsp:sp>
    <dsp:sp modelId="{18746235-41D7-DB42-B94D-19A4BC58B32C}">
      <dsp:nvSpPr>
        <dsp:cNvPr id="0" name=""/>
        <dsp:cNvSpPr/>
      </dsp:nvSpPr>
      <dsp:spPr>
        <a:xfrm>
          <a:off x="0" y="1593108"/>
          <a:ext cx="962538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C558D3-84C6-854E-95D9-FEB4090AE83B}">
      <dsp:nvSpPr>
        <dsp:cNvPr id="0" name=""/>
        <dsp:cNvSpPr/>
      </dsp:nvSpPr>
      <dsp:spPr>
        <a:xfrm>
          <a:off x="0" y="1593108"/>
          <a:ext cx="9625383" cy="796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0" i="0" kern="1200" dirty="0" smtClean="0"/>
            <a:t>Avvio del procedimento </a:t>
          </a:r>
          <a:r>
            <a:rPr lang="it-IT" sz="1700" b="0" i="0" kern="1200" dirty="0"/>
            <a:t>in Commissione paritetica per approvazione norme di attuazione da coordinare con </a:t>
          </a:r>
          <a:r>
            <a:rPr lang="it-IT" sz="1700" b="0" i="0" kern="1200" dirty="0" smtClean="0"/>
            <a:t>la complessiva  revisione delle stesse in </a:t>
          </a:r>
          <a:r>
            <a:rPr lang="it-IT" sz="1700" b="0" i="0" kern="1200" dirty="0"/>
            <a:t>materia finanziaria (D.P.R. 1074/1965);</a:t>
          </a:r>
          <a:endParaRPr lang="en-US" sz="1700" kern="1200" dirty="0"/>
        </a:p>
      </dsp:txBody>
      <dsp:txXfrm>
        <a:off x="0" y="1593108"/>
        <a:ext cx="9625383" cy="796311"/>
      </dsp:txXfrm>
    </dsp:sp>
    <dsp:sp modelId="{16B39383-5F22-2F41-9FFA-3EBF6D29CB9B}">
      <dsp:nvSpPr>
        <dsp:cNvPr id="0" name=""/>
        <dsp:cNvSpPr/>
      </dsp:nvSpPr>
      <dsp:spPr>
        <a:xfrm>
          <a:off x="0" y="2389420"/>
          <a:ext cx="962538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691DDF4-6274-9F45-AB13-EAFD4E13701A}">
      <dsp:nvSpPr>
        <dsp:cNvPr id="0" name=""/>
        <dsp:cNvSpPr/>
      </dsp:nvSpPr>
      <dsp:spPr>
        <a:xfrm>
          <a:off x="0" y="2389420"/>
          <a:ext cx="9625383" cy="796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0" i="0" kern="1200" dirty="0"/>
            <a:t>Quantificazione conseguenze economiche rinuncia a ricorsi pendenti e revoca rinunzia al credito (cfr. Corte </a:t>
          </a:r>
          <a:r>
            <a:rPr lang="it-IT" sz="1700" b="0" i="0" kern="1200" dirty="0" err="1"/>
            <a:t>cost</a:t>
          </a:r>
          <a:r>
            <a:rPr lang="it-IT" sz="1700" b="0" i="0" kern="1200" dirty="0"/>
            <a:t>. n. 65/2015);</a:t>
          </a:r>
          <a:endParaRPr lang="en-US" sz="1700" kern="1200" dirty="0"/>
        </a:p>
      </dsp:txBody>
      <dsp:txXfrm>
        <a:off x="0" y="2389420"/>
        <a:ext cx="9625383" cy="796311"/>
      </dsp:txXfrm>
    </dsp:sp>
    <dsp:sp modelId="{754178FF-D5F9-C046-A4D1-C2EB8180C4A3}">
      <dsp:nvSpPr>
        <dsp:cNvPr id="0" name=""/>
        <dsp:cNvSpPr/>
      </dsp:nvSpPr>
      <dsp:spPr>
        <a:xfrm>
          <a:off x="0" y="3185731"/>
          <a:ext cx="962538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E29EE53-3CDD-5848-BC14-7BC69F6073FE}">
      <dsp:nvSpPr>
        <dsp:cNvPr id="0" name=""/>
        <dsp:cNvSpPr/>
      </dsp:nvSpPr>
      <dsp:spPr>
        <a:xfrm>
          <a:off x="0" y="3185731"/>
          <a:ext cx="9625383" cy="796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0" i="0" kern="1200" dirty="0"/>
            <a:t>Attuazione principio “perequazione strutturale”;</a:t>
          </a:r>
          <a:endParaRPr lang="en-US" sz="1700" kern="1200" dirty="0"/>
        </a:p>
      </dsp:txBody>
      <dsp:txXfrm>
        <a:off x="0" y="3185731"/>
        <a:ext cx="9625383" cy="7963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18FF8-A416-2549-B504-1B7C1C29269C}">
      <dsp:nvSpPr>
        <dsp:cNvPr id="0" name=""/>
        <dsp:cNvSpPr/>
      </dsp:nvSpPr>
      <dsp:spPr>
        <a:xfrm>
          <a:off x="160449" y="0"/>
          <a:ext cx="2240239" cy="1120119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0" i="0" kern="1200" dirty="0"/>
            <a:t>Previsioni totali di competenza: </a:t>
          </a:r>
          <a:r>
            <a:rPr lang="it-IT" sz="1700" b="1" i="0" kern="1200" dirty="0"/>
            <a:t>25.533 milioni di euro;</a:t>
          </a:r>
          <a:endParaRPr lang="en-US" sz="1700" b="1" kern="1200" dirty="0"/>
        </a:p>
      </dsp:txBody>
      <dsp:txXfrm>
        <a:off x="193256" y="32807"/>
        <a:ext cx="2174625" cy="1054505"/>
      </dsp:txXfrm>
    </dsp:sp>
    <dsp:sp modelId="{DE214C5F-8012-C94D-8F55-AFECE4E127FC}">
      <dsp:nvSpPr>
        <dsp:cNvPr id="0" name=""/>
        <dsp:cNvSpPr/>
      </dsp:nvSpPr>
      <dsp:spPr>
        <a:xfrm>
          <a:off x="84326" y="2166639"/>
          <a:ext cx="2934041" cy="2262171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0" i="0" kern="1200" dirty="0" smtClean="0"/>
            <a:t>Accertamenti </a:t>
          </a:r>
          <a:r>
            <a:rPr lang="it-IT" sz="1500" b="0" i="0" kern="1200" dirty="0"/>
            <a:t>stimati </a:t>
          </a:r>
          <a:r>
            <a:rPr lang="it-IT" sz="1500" b="0" i="0" kern="1200" dirty="0" smtClean="0"/>
            <a:t>presenteranno </a:t>
          </a:r>
          <a:r>
            <a:rPr lang="it-IT" sz="1500" b="0" i="0" kern="1200" dirty="0"/>
            <a:t>uno </a:t>
          </a:r>
          <a:r>
            <a:rPr lang="it-IT" sz="1500" b="1" i="0" kern="1200" dirty="0"/>
            <a:t>scostamento </a:t>
          </a:r>
          <a:r>
            <a:rPr lang="it-IT" sz="1500" b="1" i="0" kern="1200" dirty="0" smtClean="0"/>
            <a:t>negativo </a:t>
          </a:r>
          <a:r>
            <a:rPr lang="it-IT" sz="1500" b="0" i="0" kern="1200" dirty="0"/>
            <a:t>di circa</a:t>
          </a:r>
          <a:r>
            <a:rPr lang="it-IT" sz="1500" b="1" i="0" kern="1200" dirty="0"/>
            <a:t> </a:t>
          </a:r>
          <a:r>
            <a:rPr lang="it-IT" sz="1500" b="1" i="0" kern="1200" dirty="0" smtClean="0"/>
            <a:t>255 </a:t>
          </a:r>
          <a:r>
            <a:rPr lang="it-IT" sz="1500" b="1" i="0" kern="1200" dirty="0"/>
            <a:t>milioni di </a:t>
          </a:r>
          <a:r>
            <a:rPr lang="it-IT" sz="1500" b="1" i="0" kern="1200" dirty="0" smtClean="0"/>
            <a:t>euro </a:t>
          </a:r>
          <a:r>
            <a:rPr lang="it-IT" sz="1500" b="0" i="0" kern="1200" dirty="0" smtClean="0"/>
            <a:t>(si possono recuperare circa 55 mln € per prelievo unico erariale giochi)</a:t>
          </a:r>
          <a:r>
            <a:rPr lang="it-IT" sz="1500" b="1" i="0" kern="1200" dirty="0" smtClean="0"/>
            <a:t> </a:t>
          </a:r>
          <a:r>
            <a:rPr lang="it-IT" sz="1500" b="0" i="0" kern="1200" dirty="0"/>
            <a:t>rispetto </a:t>
          </a:r>
          <a:r>
            <a:rPr lang="it-IT" sz="1500" b="0" i="0" kern="1200" dirty="0" smtClean="0"/>
            <a:t>a </a:t>
          </a:r>
          <a:r>
            <a:rPr lang="it-IT" sz="1500" b="0" i="0" kern="1200" dirty="0"/>
            <a:t>previsioni </a:t>
          </a:r>
          <a:r>
            <a:rPr lang="it-IT" sz="1500" b="0" i="0" kern="1200" dirty="0" smtClean="0"/>
            <a:t>di gettito fiscale complessivo per circa </a:t>
          </a:r>
          <a:r>
            <a:rPr lang="it-IT" sz="1500" b="1" i="0" kern="1200" dirty="0" smtClean="0"/>
            <a:t>12,1 </a:t>
          </a:r>
          <a:r>
            <a:rPr lang="it-IT" sz="1500" b="1" i="0" kern="1200" dirty="0" err="1" smtClean="0"/>
            <a:t>mld</a:t>
          </a:r>
          <a:r>
            <a:rPr lang="it-IT" sz="1500" b="1" i="0" kern="1200" dirty="0" smtClean="0"/>
            <a:t> €</a:t>
          </a:r>
          <a:r>
            <a:rPr lang="it-IT" sz="1500" b="0" i="0" kern="1200" dirty="0" smtClean="0"/>
            <a:t>:</a:t>
          </a:r>
          <a:endParaRPr lang="en-US" sz="1500" kern="1200" dirty="0"/>
        </a:p>
      </dsp:txBody>
      <dsp:txXfrm>
        <a:off x="150583" y="2232896"/>
        <a:ext cx="2801527" cy="2129657"/>
      </dsp:txXfrm>
    </dsp:sp>
    <dsp:sp modelId="{CC917EA4-39AC-9D4F-BFA2-F7D32C3FE97B}">
      <dsp:nvSpPr>
        <dsp:cNvPr id="0" name=""/>
        <dsp:cNvSpPr/>
      </dsp:nvSpPr>
      <dsp:spPr>
        <a:xfrm rot="17374529">
          <a:off x="2053613" y="1910524"/>
          <a:ext cx="2901727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901727" y="20195"/>
              </a:lnTo>
            </a:path>
          </a:pathLst>
        </a:cu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431933" y="1858176"/>
        <a:ext cx="145086" cy="145086"/>
      </dsp:txXfrm>
    </dsp:sp>
    <dsp:sp modelId="{6C6E7030-4AA4-764D-9753-3BCE91BEBC91}">
      <dsp:nvSpPr>
        <dsp:cNvPr id="0" name=""/>
        <dsp:cNvSpPr/>
      </dsp:nvSpPr>
      <dsp:spPr>
        <a:xfrm>
          <a:off x="3990586" y="3654"/>
          <a:ext cx="2240239" cy="112011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i="0" kern="1200" dirty="0"/>
            <a:t>IRPEF</a:t>
          </a:r>
          <a:r>
            <a:rPr lang="it-IT" sz="1400" b="0" i="0" kern="1200" dirty="0"/>
            <a:t>: riduzione circa </a:t>
          </a:r>
          <a:r>
            <a:rPr lang="it-IT" sz="1400" b="1" i="0" kern="1200" dirty="0"/>
            <a:t>60 milioni di euro </a:t>
          </a:r>
          <a:r>
            <a:rPr lang="it-IT" sz="1400" b="0" i="0" kern="1200" dirty="0"/>
            <a:t>in base ai nuovi meccanismi di attribuzione del gettito,</a:t>
          </a:r>
          <a:endParaRPr lang="en-US" sz="1400" kern="1200" dirty="0"/>
        </a:p>
      </dsp:txBody>
      <dsp:txXfrm>
        <a:off x="4023393" y="36461"/>
        <a:ext cx="2174625" cy="1054505"/>
      </dsp:txXfrm>
    </dsp:sp>
    <dsp:sp modelId="{79A75F30-BA1C-7A4E-AD41-815B59FC0976}">
      <dsp:nvSpPr>
        <dsp:cNvPr id="0" name=""/>
        <dsp:cNvSpPr/>
      </dsp:nvSpPr>
      <dsp:spPr>
        <a:xfrm rot="18235036">
          <a:off x="2633305" y="2554593"/>
          <a:ext cx="1742342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742342" y="20195"/>
              </a:lnTo>
            </a:path>
          </a:pathLst>
        </a:cu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460918" y="2531230"/>
        <a:ext cx="87117" cy="87117"/>
      </dsp:txXfrm>
    </dsp:sp>
    <dsp:sp modelId="{92DEBD44-E9A7-EB48-ADBF-244E88C8B55F}">
      <dsp:nvSpPr>
        <dsp:cNvPr id="0" name=""/>
        <dsp:cNvSpPr/>
      </dsp:nvSpPr>
      <dsp:spPr>
        <a:xfrm>
          <a:off x="3990586" y="1291792"/>
          <a:ext cx="2240239" cy="112011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i="0" kern="1200" dirty="0"/>
            <a:t>IRES</a:t>
          </a:r>
          <a:r>
            <a:rPr lang="it-IT" sz="1300" b="0" i="0" kern="1200" dirty="0"/>
            <a:t>: riduzione circa </a:t>
          </a:r>
          <a:r>
            <a:rPr lang="it-IT" sz="1300" b="1" i="0" kern="1200" dirty="0"/>
            <a:t>40 milioni di euro</a:t>
          </a:r>
          <a:r>
            <a:rPr lang="it-IT" sz="1300" b="0" i="0" kern="1200" dirty="0"/>
            <a:t>, derivante dalla riduzione dell'aliquota e da ragioni di natura macro-economica;</a:t>
          </a:r>
          <a:endParaRPr lang="en-US" sz="1300" kern="1200" dirty="0"/>
        </a:p>
      </dsp:txBody>
      <dsp:txXfrm>
        <a:off x="4023393" y="1324599"/>
        <a:ext cx="2174625" cy="1054505"/>
      </dsp:txXfrm>
    </dsp:sp>
    <dsp:sp modelId="{23AE181C-4648-B843-81A1-AF8F2AE0DE58}">
      <dsp:nvSpPr>
        <dsp:cNvPr id="0" name=""/>
        <dsp:cNvSpPr/>
      </dsp:nvSpPr>
      <dsp:spPr>
        <a:xfrm rot="21152847">
          <a:off x="3014298" y="3215049"/>
          <a:ext cx="96342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963421" y="20195"/>
              </a:lnTo>
            </a:path>
          </a:pathLst>
        </a:cu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71923" y="3211159"/>
        <a:ext cx="48171" cy="48171"/>
      </dsp:txXfrm>
    </dsp:sp>
    <dsp:sp modelId="{B7AD556C-A38E-4041-8477-5753A1132BEF}">
      <dsp:nvSpPr>
        <dsp:cNvPr id="0" name=""/>
        <dsp:cNvSpPr/>
      </dsp:nvSpPr>
      <dsp:spPr>
        <a:xfrm>
          <a:off x="3973650" y="2612704"/>
          <a:ext cx="2240239" cy="112011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i="0" kern="1200" dirty="0" smtClean="0"/>
            <a:t>Ritenute </a:t>
          </a:r>
          <a:r>
            <a:rPr lang="it-IT" sz="1600" b="1" i="0" kern="1200" dirty="0"/>
            <a:t>per interessi: </a:t>
          </a:r>
          <a:r>
            <a:rPr lang="it-IT" sz="1600" b="0" i="0" kern="1200" dirty="0"/>
            <a:t>riduzione circa </a:t>
          </a:r>
          <a:r>
            <a:rPr lang="it-IT" sz="1600" b="1" i="0" kern="1200" dirty="0"/>
            <a:t>25 milioni di euro</a:t>
          </a:r>
          <a:r>
            <a:rPr lang="it-IT" sz="1600" b="0" i="0" kern="1200" dirty="0"/>
            <a:t>;</a:t>
          </a:r>
          <a:endParaRPr lang="en-US" sz="1600" kern="1200" dirty="0"/>
        </a:p>
      </dsp:txBody>
      <dsp:txXfrm>
        <a:off x="4006457" y="2645511"/>
        <a:ext cx="2174625" cy="1054505"/>
      </dsp:txXfrm>
    </dsp:sp>
    <dsp:sp modelId="{8A2E9582-10D8-D745-9949-F03905837DE1}">
      <dsp:nvSpPr>
        <dsp:cNvPr id="0" name=""/>
        <dsp:cNvSpPr/>
      </dsp:nvSpPr>
      <dsp:spPr>
        <a:xfrm rot="2958140">
          <a:off x="2758987" y="3842731"/>
          <a:ext cx="149097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490979" y="20195"/>
              </a:lnTo>
            </a:path>
          </a:pathLst>
        </a:cu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67202" y="3825651"/>
        <a:ext cx="74548" cy="74548"/>
      </dsp:txXfrm>
    </dsp:sp>
    <dsp:sp modelId="{DEE23438-3C86-3A49-AABA-AB8A2162ADCE}">
      <dsp:nvSpPr>
        <dsp:cNvPr id="0" name=""/>
        <dsp:cNvSpPr/>
      </dsp:nvSpPr>
      <dsp:spPr>
        <a:xfrm>
          <a:off x="3990586" y="3868067"/>
          <a:ext cx="2240239" cy="112011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i="0" kern="1200" dirty="0" smtClean="0"/>
            <a:t>Imposta </a:t>
          </a:r>
          <a:r>
            <a:rPr lang="it-IT" sz="1400" b="1" i="0" kern="1200" dirty="0"/>
            <a:t>di </a:t>
          </a:r>
          <a:r>
            <a:rPr lang="it-IT" sz="1400" b="1" i="0" kern="1200" dirty="0" smtClean="0"/>
            <a:t>bollo</a:t>
          </a:r>
          <a:r>
            <a:rPr lang="it-IT" sz="1400" b="0" i="0" kern="1200" dirty="0" smtClean="0"/>
            <a:t>: </a:t>
          </a:r>
          <a:r>
            <a:rPr lang="it-IT" sz="1400" b="0" i="0" kern="1200" dirty="0"/>
            <a:t>riduzione circa </a:t>
          </a:r>
          <a:r>
            <a:rPr lang="it-IT" sz="1400" b="1" i="0" kern="1200" dirty="0"/>
            <a:t>120 milioni di euro</a:t>
          </a:r>
          <a:r>
            <a:rPr lang="it-IT" sz="1400" b="0" i="0" kern="1200" dirty="0"/>
            <a:t> per nuove modalità (virtuali) di riscossione.</a:t>
          </a:r>
          <a:endParaRPr lang="en-US" sz="1400" kern="1200" dirty="0"/>
        </a:p>
      </dsp:txBody>
      <dsp:txXfrm>
        <a:off x="4023393" y="3900874"/>
        <a:ext cx="2174625" cy="105450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7AE39D-5CC5-7D4F-AB67-031511A742B0}">
      <dsp:nvSpPr>
        <dsp:cNvPr id="0" name=""/>
        <dsp:cNvSpPr/>
      </dsp:nvSpPr>
      <dsp:spPr>
        <a:xfrm>
          <a:off x="0" y="456"/>
          <a:ext cx="9625383" cy="0"/>
        </a:xfrm>
        <a:prstGeom prst="lin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667F1-9A09-E144-B3CA-24CF03ECE8C2}">
      <dsp:nvSpPr>
        <dsp:cNvPr id="0" name=""/>
        <dsp:cNvSpPr/>
      </dsp:nvSpPr>
      <dsp:spPr>
        <a:xfrm>
          <a:off x="0" y="456"/>
          <a:ext cx="9625383" cy="747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1" kern="1200" dirty="0" smtClean="0"/>
            <a:t>Contrasto </a:t>
          </a:r>
          <a:r>
            <a:rPr lang="it-IT" sz="1800" b="1" i="1" kern="1200" dirty="0"/>
            <a:t>all'evasione</a:t>
          </a:r>
          <a:r>
            <a:rPr lang="it-IT" sz="1800" b="0" i="0" kern="1200" dirty="0"/>
            <a:t>: ampliamento base imponibile con aumento </a:t>
          </a:r>
          <a:r>
            <a:rPr lang="it-IT" sz="1800" b="0" i="1" kern="1200" dirty="0" err="1"/>
            <a:t>compliance</a:t>
          </a:r>
          <a:r>
            <a:rPr lang="it-IT" sz="1800" b="0" i="0" kern="1200" dirty="0"/>
            <a:t>;</a:t>
          </a:r>
          <a:endParaRPr lang="en-US" sz="1800" kern="1200" dirty="0"/>
        </a:p>
      </dsp:txBody>
      <dsp:txXfrm>
        <a:off x="0" y="456"/>
        <a:ext cx="9625383" cy="747065"/>
      </dsp:txXfrm>
    </dsp:sp>
    <dsp:sp modelId="{BBA6CCDD-ACCA-9740-971D-E7CB9F0798A5}">
      <dsp:nvSpPr>
        <dsp:cNvPr id="0" name=""/>
        <dsp:cNvSpPr/>
      </dsp:nvSpPr>
      <dsp:spPr>
        <a:xfrm>
          <a:off x="0" y="747521"/>
          <a:ext cx="9625383" cy="0"/>
        </a:xfrm>
        <a:prstGeom prst="line">
          <a:avLst/>
        </a:prstGeom>
        <a:solidFill>
          <a:schemeClr val="accent3">
            <a:shade val="80000"/>
            <a:hueOff val="-22990"/>
            <a:satOff val="182"/>
            <a:lumOff val="5382"/>
            <a:alphaOff val="0"/>
          </a:schemeClr>
        </a:solidFill>
        <a:ln w="19050" cap="rnd" cmpd="sng" algn="ctr">
          <a:solidFill>
            <a:schemeClr val="accent3">
              <a:shade val="80000"/>
              <a:hueOff val="-22990"/>
              <a:satOff val="182"/>
              <a:lumOff val="53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AD122-CB80-6746-B495-DF7480BB0715}">
      <dsp:nvSpPr>
        <dsp:cNvPr id="0" name=""/>
        <dsp:cNvSpPr/>
      </dsp:nvSpPr>
      <dsp:spPr>
        <a:xfrm>
          <a:off x="0" y="747521"/>
          <a:ext cx="9625383" cy="747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1" kern="1200" dirty="0" smtClean="0"/>
            <a:t>Revisione </a:t>
          </a:r>
          <a:r>
            <a:rPr lang="it-IT" sz="1800" b="1" i="1" kern="1200" dirty="0"/>
            <a:t>Accordi Stato-Regione</a:t>
          </a:r>
          <a:r>
            <a:rPr lang="it-IT" sz="1800" b="0" i="0" kern="1200" dirty="0"/>
            <a:t>: riordino sistema finanziario e recupero entrate statutariamente spettanti;</a:t>
          </a:r>
          <a:endParaRPr lang="en-US" sz="1800" kern="1200" dirty="0"/>
        </a:p>
      </dsp:txBody>
      <dsp:txXfrm>
        <a:off x="0" y="747521"/>
        <a:ext cx="9625383" cy="747065"/>
      </dsp:txXfrm>
    </dsp:sp>
    <dsp:sp modelId="{4676992C-2777-CE42-845A-735D1681574A}">
      <dsp:nvSpPr>
        <dsp:cNvPr id="0" name=""/>
        <dsp:cNvSpPr/>
      </dsp:nvSpPr>
      <dsp:spPr>
        <a:xfrm>
          <a:off x="0" y="1494587"/>
          <a:ext cx="9625383" cy="0"/>
        </a:xfrm>
        <a:prstGeom prst="line">
          <a:avLst/>
        </a:prstGeom>
        <a:solidFill>
          <a:schemeClr val="accent3">
            <a:shade val="80000"/>
            <a:hueOff val="-45980"/>
            <a:satOff val="363"/>
            <a:lumOff val="10764"/>
            <a:alphaOff val="0"/>
          </a:schemeClr>
        </a:solidFill>
        <a:ln w="19050" cap="rnd" cmpd="sng" algn="ctr">
          <a:solidFill>
            <a:schemeClr val="accent3">
              <a:shade val="80000"/>
              <a:hueOff val="-45980"/>
              <a:satOff val="363"/>
              <a:lumOff val="10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4082F3-1CC0-F943-B768-9BC8D2D7FDC9}">
      <dsp:nvSpPr>
        <dsp:cNvPr id="0" name=""/>
        <dsp:cNvSpPr/>
      </dsp:nvSpPr>
      <dsp:spPr>
        <a:xfrm>
          <a:off x="0" y="1494587"/>
          <a:ext cx="9625383" cy="747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1" kern="1200" dirty="0" smtClean="0"/>
            <a:t>Miglioramento </a:t>
          </a:r>
          <a:r>
            <a:rPr lang="it-IT" sz="1800" b="1" i="1" kern="1200" dirty="0"/>
            <a:t>performance tributi propri</a:t>
          </a:r>
          <a:r>
            <a:rPr lang="it-IT" sz="1800" b="0" i="0" kern="1200" dirty="0"/>
            <a:t>: rigorosa applicazione principio contabile della competenza finanziaria;</a:t>
          </a:r>
          <a:endParaRPr lang="en-US" sz="1800" kern="1200" dirty="0"/>
        </a:p>
      </dsp:txBody>
      <dsp:txXfrm>
        <a:off x="0" y="1494587"/>
        <a:ext cx="9625383" cy="747065"/>
      </dsp:txXfrm>
    </dsp:sp>
    <dsp:sp modelId="{A2395A37-3746-4F46-9B7F-8A0219EBDC68}">
      <dsp:nvSpPr>
        <dsp:cNvPr id="0" name=""/>
        <dsp:cNvSpPr/>
      </dsp:nvSpPr>
      <dsp:spPr>
        <a:xfrm>
          <a:off x="0" y="2241653"/>
          <a:ext cx="9625383" cy="0"/>
        </a:xfrm>
        <a:prstGeom prst="line">
          <a:avLst/>
        </a:prstGeom>
        <a:solidFill>
          <a:schemeClr val="accent3">
            <a:shade val="80000"/>
            <a:hueOff val="-68970"/>
            <a:satOff val="545"/>
            <a:lumOff val="16146"/>
            <a:alphaOff val="0"/>
          </a:schemeClr>
        </a:solidFill>
        <a:ln w="19050" cap="rnd" cmpd="sng" algn="ctr">
          <a:solidFill>
            <a:schemeClr val="accent3">
              <a:shade val="80000"/>
              <a:hueOff val="-68970"/>
              <a:satOff val="545"/>
              <a:lumOff val="161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50C911-2EE3-2149-9860-966B26643ABE}">
      <dsp:nvSpPr>
        <dsp:cNvPr id="0" name=""/>
        <dsp:cNvSpPr/>
      </dsp:nvSpPr>
      <dsp:spPr>
        <a:xfrm>
          <a:off x="0" y="2241653"/>
          <a:ext cx="9625383" cy="747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1" kern="1200" dirty="0" smtClean="0"/>
            <a:t>Valorizzazione </a:t>
          </a:r>
          <a:r>
            <a:rPr lang="it-IT" sz="1800" b="1" i="1" kern="1200" dirty="0"/>
            <a:t>e alienazione del patrimonio immobiliare</a:t>
          </a:r>
          <a:r>
            <a:rPr lang="it-IT" sz="1800" b="0" i="0" kern="1200" dirty="0"/>
            <a:t>: completamento inventario e </a:t>
          </a:r>
          <a:r>
            <a:rPr lang="it-IT" sz="1800" b="0" i="0" kern="1200" dirty="0" smtClean="0"/>
            <a:t>mappatura </a:t>
          </a:r>
          <a:r>
            <a:rPr lang="it-IT" sz="1800" b="0" i="0" kern="1200" dirty="0"/>
            <a:t>patrimonio e dismissione partecipate;</a:t>
          </a:r>
          <a:endParaRPr lang="en-US" sz="1800" kern="1200" dirty="0"/>
        </a:p>
      </dsp:txBody>
      <dsp:txXfrm>
        <a:off x="0" y="2241653"/>
        <a:ext cx="9625383" cy="747065"/>
      </dsp:txXfrm>
    </dsp:sp>
    <dsp:sp modelId="{9D7CB7EB-B8CB-EC45-A908-C1E160238360}">
      <dsp:nvSpPr>
        <dsp:cNvPr id="0" name=""/>
        <dsp:cNvSpPr/>
      </dsp:nvSpPr>
      <dsp:spPr>
        <a:xfrm>
          <a:off x="0" y="2988719"/>
          <a:ext cx="9625383" cy="0"/>
        </a:xfrm>
        <a:prstGeom prst="line">
          <a:avLst/>
        </a:prstGeom>
        <a:solidFill>
          <a:schemeClr val="accent3">
            <a:shade val="80000"/>
            <a:hueOff val="-91960"/>
            <a:satOff val="727"/>
            <a:lumOff val="21528"/>
            <a:alphaOff val="0"/>
          </a:schemeClr>
        </a:solidFill>
        <a:ln w="19050" cap="rnd" cmpd="sng" algn="ctr">
          <a:solidFill>
            <a:schemeClr val="accent3">
              <a:shade val="80000"/>
              <a:hueOff val="-91960"/>
              <a:satOff val="727"/>
              <a:lumOff val="215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B1E29-BDC5-404A-9DAC-376EC2114C71}">
      <dsp:nvSpPr>
        <dsp:cNvPr id="0" name=""/>
        <dsp:cNvSpPr/>
      </dsp:nvSpPr>
      <dsp:spPr>
        <a:xfrm>
          <a:off x="0" y="2988719"/>
          <a:ext cx="9625383" cy="747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1" kern="1200" dirty="0" smtClean="0"/>
            <a:t>Miglioramento </a:t>
          </a:r>
          <a:r>
            <a:rPr lang="it-IT" sz="1800" b="1" i="1" kern="1200" dirty="0"/>
            <a:t>del processo di riscossione delle entrate</a:t>
          </a:r>
          <a:r>
            <a:rPr lang="it-IT" sz="1800" b="1" i="0" kern="1200" dirty="0"/>
            <a:t>: </a:t>
          </a:r>
          <a:r>
            <a:rPr lang="it-IT" sz="1800" b="0" i="0" kern="1200" dirty="0"/>
            <a:t>ripensamento procedimenti coattivi con ispezione condivisa con Agenzie Entrate su Riscossione Sicilia </a:t>
          </a:r>
          <a:r>
            <a:rPr lang="it-IT" sz="1800" b="0" i="0" kern="1200" dirty="0" err="1"/>
            <a:t>s.p.a.</a:t>
          </a:r>
          <a:r>
            <a:rPr lang="it-IT" sz="1800" b="0" i="0" kern="1200" dirty="0"/>
            <a:t>;</a:t>
          </a:r>
          <a:endParaRPr lang="en-US" sz="1800" kern="1200" dirty="0"/>
        </a:p>
      </dsp:txBody>
      <dsp:txXfrm>
        <a:off x="0" y="2988719"/>
        <a:ext cx="9625383" cy="747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=""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=""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04C3A-3890-BA4C-A82F-FD5D10B76DD7}" type="datetimeFigureOut">
              <a:rPr lang="it-IT" smtClean="0"/>
              <a:t>05/01/18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F912C-7D52-5F44-87C2-E0403FE39B7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2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F912C-7D52-5F44-87C2-E0403FE39B7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3293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F912C-7D52-5F44-87C2-E0403FE39B7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101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DBEBC24-0C34-8D4F-BB72-76B05572BD98}" type="datetime1">
              <a:rPr lang="it-IT" smtClean="0"/>
              <a:t>05/01/18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it-IT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EB398A92-3AB6-DB46-AA73-3811081C620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85A4-6306-5B4D-9086-0B353D6BB7A5}" type="datetime1">
              <a:rPr lang="it-IT" smtClean="0"/>
              <a:t>05/01/18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8A92-3AB6-DB46-AA73-3811081C620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ACEF-E1C8-294E-ABFE-6D6FE10FA1E8}" type="datetime1">
              <a:rPr lang="it-IT" smtClean="0"/>
              <a:t>05/01/18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8A92-3AB6-DB46-AA73-3811081C620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93B2-8052-9B42-B6D1-47E38A5268A5}" type="datetime1">
              <a:rPr lang="it-IT" smtClean="0"/>
              <a:t>05/01/18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8A92-3AB6-DB46-AA73-3811081C620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E821-5E29-D046-AD90-402956D156A1}" type="datetime1">
              <a:rPr lang="it-IT" smtClean="0"/>
              <a:t>05/01/18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8A92-3AB6-DB46-AA73-3811081C620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F528-9016-9347-A880-3EC052B37A86}" type="datetime1">
              <a:rPr lang="it-IT" smtClean="0"/>
              <a:t>05/01/18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8A92-3AB6-DB46-AA73-3811081C620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1533-232F-ED47-9552-E0C543BA893E}" type="datetime1">
              <a:rPr lang="it-IT" smtClean="0"/>
              <a:t>05/01/18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8A92-3AB6-DB46-AA73-3811081C620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96E-2A0D-EC47-AF64-ACA8E1DE8008}" type="datetime1">
              <a:rPr lang="it-IT" smtClean="0"/>
              <a:t>05/01/18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8A92-3AB6-DB46-AA73-3811081C620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9F10-2D42-A94C-9C68-FD44A9196031}" type="datetime1">
              <a:rPr lang="it-IT" smtClean="0"/>
              <a:t>05/01/18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8A92-3AB6-DB46-AA73-3811081C620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81A-4B24-3D44-8C65-358437F4D6D1}" type="datetime1">
              <a:rPr lang="it-IT" smtClean="0"/>
              <a:t>05/01/18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8A92-3AB6-DB46-AA73-3811081C620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F69E-1330-9E4E-96BF-F9E5C9CC776B}" type="datetime1">
              <a:rPr lang="it-IT" smtClean="0"/>
              <a:t>05/01/18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8A92-3AB6-DB46-AA73-3811081C620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D619-86A8-404A-AFEE-F6AF7852231D}" type="datetime1">
              <a:rPr lang="it-IT" smtClean="0"/>
              <a:t>05/01/18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8A92-3AB6-DB46-AA73-3811081C620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4E37-BD57-8049-92C8-8CFF2C54F50F}" type="datetime1">
              <a:rPr lang="it-IT" smtClean="0"/>
              <a:t>05/01/18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8A92-3AB6-DB46-AA73-3811081C620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032B-3252-A44F-B66D-13610DD61994}" type="datetime1">
              <a:rPr lang="it-IT" smtClean="0"/>
              <a:t>05/01/18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8A92-3AB6-DB46-AA73-3811081C620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024E-4F15-C341-8940-3C68C2D239E9}" type="datetime1">
              <a:rPr lang="it-IT" smtClean="0"/>
              <a:t>05/01/18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8A92-3AB6-DB46-AA73-3811081C620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A9FF-DC8F-1C4F-A9F6-A85168907270}" type="datetime1">
              <a:rPr lang="it-IT" smtClean="0"/>
              <a:t>05/01/18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8A92-3AB6-DB46-AA73-3811081C620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3C55-2200-6943-9672-A6A3E01B2E1F}" type="datetime1">
              <a:rPr lang="it-IT" smtClean="0"/>
              <a:t>05/01/18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8A92-3AB6-DB46-AA73-3811081C620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D30EAC2-2B5D-0942-B419-4AD55BF2634F}" type="datetime1">
              <a:rPr lang="it-IT" smtClean="0"/>
              <a:t>05/01/18</a:t>
            </a:fld>
            <a:endParaRPr lang="it-IT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B398A92-3AB6-DB46-AA73-3811081C620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13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  <p:sldLayoutId id="214748388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4" Type="http://schemas.openxmlformats.org/officeDocument/2006/relationships/diagramLayout" Target="../diagrams/layout9.xml"/><Relationship Id="rId5" Type="http://schemas.openxmlformats.org/officeDocument/2006/relationships/diagramQuickStyle" Target="../diagrams/quickStyle9.xml"/><Relationship Id="rId6" Type="http://schemas.openxmlformats.org/officeDocument/2006/relationships/diagramColors" Target="../diagrams/colors9.xml"/><Relationship Id="rId7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4" Type="http://schemas.openxmlformats.org/officeDocument/2006/relationships/diagramLayout" Target="../diagrams/layout10.xml"/><Relationship Id="rId5" Type="http://schemas.openxmlformats.org/officeDocument/2006/relationships/diagramQuickStyle" Target="../diagrams/quickStyle10.xml"/><Relationship Id="rId6" Type="http://schemas.openxmlformats.org/officeDocument/2006/relationships/diagramColors" Target="../diagrams/colors10.xml"/><Relationship Id="rId7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4" Type="http://schemas.openxmlformats.org/officeDocument/2006/relationships/diagramLayout" Target="../diagrams/layout12.xml"/><Relationship Id="rId5" Type="http://schemas.openxmlformats.org/officeDocument/2006/relationships/diagramQuickStyle" Target="../diagrams/quickStyle12.xml"/><Relationship Id="rId6" Type="http://schemas.openxmlformats.org/officeDocument/2006/relationships/diagramColors" Target="../diagrams/colors12.xml"/><Relationship Id="rId7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xmlns="" id="{C8DE2DFB-9785-400F-B3E7-1CB7236F2C6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1302"/>
          <a:stretch/>
        </p:blipFill>
        <p:spPr>
          <a:xfrm>
            <a:off x="474133" y="475488"/>
            <a:ext cx="11243734" cy="590973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0B7E175-A6E0-454B-BB5F-33FE3814DD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8827245" cy="2677648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Times New Roman" charset="0"/>
                <a:ea typeface="Times New Roman" charset="0"/>
                <a:cs typeface="Times New Roman" charset="0"/>
              </a:rPr>
              <a:t>Ricognizione </a:t>
            </a:r>
            <a:r>
              <a:rPr lang="it-IT" dirty="0">
                <a:latin typeface="Times New Roman" charset="0"/>
                <a:ea typeface="Times New Roman" charset="0"/>
                <a:cs typeface="Times New Roman" charset="0"/>
              </a:rPr>
              <a:t>dei conti della Regione Siciliana al 30 novembre 2017 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8827245" cy="861420"/>
          </a:xfrm>
        </p:spPr>
        <p:txBody>
          <a:bodyPr>
            <a:normAutofit/>
          </a:bodyPr>
          <a:lstStyle/>
          <a:p>
            <a:r>
              <a:rPr lang="it-IT" dirty="0">
                <a:latin typeface="Times New Roman" charset="0"/>
                <a:ea typeface="Times New Roman" charset="0"/>
                <a:cs typeface="Times New Roman" charset="0"/>
              </a:rPr>
              <a:t>RISULTANZE DELLA COMMISSIONE PER L’ANALISI E LA TRASPARENZA DELLA SITUAZIONE ECONOMICO-FINANZIARIA DELLA REGIONE SICILIANA NEL 2017</a:t>
            </a:r>
          </a:p>
        </p:txBody>
      </p:sp>
    </p:spTree>
    <p:extLst>
      <p:ext uri="{BB962C8B-B14F-4D97-AF65-F5344CB8AC3E}">
        <p14:creationId xmlns:p14="http://schemas.microsoft.com/office/powerpoint/2010/main" val="27887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D4C852A-CDF4-42CB-A8E1-E8B8655B6B7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42000"/>
                  <a:hueMod val="42000"/>
                  <a:satMod val="124000"/>
                  <a:lumMod val="62000"/>
                </a:schemeClr>
                <a:schemeClr val="dk2">
                  <a:tint val="96000"/>
                  <a:satMod val="13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xmlns="" id="{19DE0A3A-706B-4AA1-BCB2-839AD15DAA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E1D3F1A-ACDE-4DAB-9A2C-79A4F06CC54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FFFF"/>
                </a:solidFill>
                <a:ea typeface="Times New Roman" charset="0"/>
                <a:cs typeface="Times New Roman" charset="0"/>
              </a:rPr>
              <a:t>Le Entrate - interventi</a:t>
            </a:r>
          </a:p>
        </p:txBody>
      </p:sp>
      <p:graphicFrame>
        <p:nvGraphicFramePr>
          <p:cNvPr id="6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071862"/>
              </p:ext>
            </p:extLst>
          </p:nvPr>
        </p:nvGraphicFramePr>
        <p:xfrm>
          <a:off x="1286934" y="2010542"/>
          <a:ext cx="9625383" cy="3736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398A92-3AB6-DB46-AA73-3811081C620C}" type="slidenum">
              <a:rPr lang="it-IT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289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0D4C852A-CDF4-42CB-A8E1-E8B8655B6B7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42000"/>
                  <a:hueMod val="42000"/>
                  <a:satMod val="124000"/>
                  <a:lumMod val="62000"/>
                </a:schemeClr>
                <a:schemeClr val="dk2">
                  <a:tint val="96000"/>
                  <a:satMod val="13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7" name="Freeform 5">
            <a:extLst>
              <a:ext uri="{FF2B5EF4-FFF2-40B4-BE49-F238E27FC236}">
                <a16:creationId xmlns:a16="http://schemas.microsoft.com/office/drawing/2014/main" xmlns="" id="{19DE0A3A-706B-4AA1-BCB2-839AD15DAA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FE1D3F1A-ACDE-4DAB-9A2C-79A4F06CC54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FF"/>
                </a:solidFill>
                <a:ea typeface="Times New Roman" charset="0"/>
                <a:cs typeface="Times New Roman" charset="0"/>
              </a:rPr>
              <a:t>Le spese </a:t>
            </a:r>
            <a:r>
              <a:rPr lang="mr-IN" b="1" dirty="0">
                <a:solidFill>
                  <a:srgbClr val="FFFFFF"/>
                </a:solidFill>
                <a:ea typeface="Times New Roman" charset="0"/>
                <a:cs typeface="Times New Roman" charset="0"/>
              </a:rPr>
              <a:t>–</a:t>
            </a:r>
            <a:r>
              <a:rPr lang="it-IT" b="1" dirty="0">
                <a:solidFill>
                  <a:srgbClr val="FFFFFF"/>
                </a:solidFill>
                <a:ea typeface="Times New Roman" charset="0"/>
                <a:cs typeface="Times New Roman" charset="0"/>
              </a:rPr>
              <a:t> quadro al 30 novembre 2017</a:t>
            </a:r>
          </a:p>
        </p:txBody>
      </p:sp>
      <p:graphicFrame>
        <p:nvGraphicFramePr>
          <p:cNvPr id="6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932217"/>
              </p:ext>
            </p:extLst>
          </p:nvPr>
        </p:nvGraphicFramePr>
        <p:xfrm>
          <a:off x="668868" y="1676400"/>
          <a:ext cx="10913532" cy="452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398A92-3AB6-DB46-AA73-3811081C620C}" type="slidenum">
              <a:rPr lang="it-IT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0973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EBEBEB"/>
                </a:solidFill>
                <a:ea typeface="Times New Roman" charset="0"/>
                <a:cs typeface="Times New Roman" charset="0"/>
              </a:rPr>
              <a:t>Le spese </a:t>
            </a:r>
            <a:r>
              <a:rPr lang="mr-IN" b="1" dirty="0">
                <a:solidFill>
                  <a:srgbClr val="EBEBEB"/>
                </a:solidFill>
                <a:ea typeface="Times New Roman" charset="0"/>
                <a:cs typeface="Times New Roman" charset="0"/>
              </a:rPr>
              <a:t>–</a:t>
            </a:r>
            <a:r>
              <a:rPr lang="it-IT" b="1" dirty="0">
                <a:solidFill>
                  <a:srgbClr val="EBEBEB"/>
                </a:solidFill>
                <a:ea typeface="Times New Roman" charset="0"/>
                <a:cs typeface="Times New Roman" charset="0"/>
              </a:rPr>
              <a:t> interventi (1)</a:t>
            </a:r>
          </a:p>
        </p:txBody>
      </p:sp>
      <p:graphicFrame>
        <p:nvGraphicFramePr>
          <p:cNvPr id="6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592463"/>
              </p:ext>
            </p:extLst>
          </p:nvPr>
        </p:nvGraphicFramePr>
        <p:xfrm>
          <a:off x="1286934" y="2409713"/>
          <a:ext cx="9625383" cy="3894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398A92-3AB6-DB46-AA73-3811081C620C}" type="slidenum">
              <a:rPr lang="it-IT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12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50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0D4C852A-CDF4-42CB-A8E1-E8B8655B6B7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42000"/>
                  <a:hueMod val="42000"/>
                  <a:satMod val="124000"/>
                  <a:lumMod val="62000"/>
                </a:schemeClr>
                <a:schemeClr val="dk2">
                  <a:tint val="96000"/>
                  <a:satMod val="13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2" name="Freeform 5">
            <a:extLst>
              <a:ext uri="{FF2B5EF4-FFF2-40B4-BE49-F238E27FC236}">
                <a16:creationId xmlns:a16="http://schemas.microsoft.com/office/drawing/2014/main" xmlns="" id="{19DE0A3A-706B-4AA1-BCB2-839AD15DAA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FE1D3F1A-ACDE-4DAB-9A2C-79A4F06CC54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FFFF"/>
                </a:solidFill>
                <a:ea typeface="Times New Roman" charset="0"/>
                <a:cs typeface="Times New Roman" charset="0"/>
              </a:rPr>
              <a:t>Le spese </a:t>
            </a:r>
            <a:r>
              <a:rPr lang="mr-IN" b="1" dirty="0">
                <a:solidFill>
                  <a:srgbClr val="FFFFFF"/>
                </a:solidFill>
                <a:ea typeface="Times New Roman" charset="0"/>
                <a:cs typeface="Times New Roman" charset="0"/>
              </a:rPr>
              <a:t>–</a:t>
            </a:r>
            <a:r>
              <a:rPr lang="it-IT" b="1" dirty="0">
                <a:solidFill>
                  <a:srgbClr val="FFFFFF"/>
                </a:solidFill>
                <a:ea typeface="Times New Roman" charset="0"/>
                <a:cs typeface="Times New Roman" charset="0"/>
              </a:rPr>
              <a:t> interventi (2)</a:t>
            </a:r>
          </a:p>
        </p:txBody>
      </p:sp>
      <p:graphicFrame>
        <p:nvGraphicFramePr>
          <p:cNvPr id="6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987384"/>
              </p:ext>
            </p:extLst>
          </p:nvPr>
        </p:nvGraphicFramePr>
        <p:xfrm>
          <a:off x="1286934" y="1955800"/>
          <a:ext cx="9625383" cy="379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398A92-3AB6-DB46-AA73-3811081C620C}" type="slidenum">
              <a:rPr lang="it-IT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13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39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8A92-3AB6-DB46-AA73-3811081C620C}" type="slidenum">
              <a:rPr lang="it-IT" smtClean="0"/>
              <a:t>14</a:t>
            </a:fld>
            <a:endParaRPr lang="it-IT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867" y="1270000"/>
            <a:ext cx="9668933" cy="5417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123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B6CFB340-32E2-4A21-BAA6-3A501B059C3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42000"/>
                  <a:hueMod val="42000"/>
                  <a:satMod val="124000"/>
                  <a:lumMod val="62000"/>
                </a:schemeClr>
                <a:schemeClr val="dk2">
                  <a:tint val="96000"/>
                  <a:satMod val="13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Freeform 5">
            <a:extLst>
              <a:ext uri="{FF2B5EF4-FFF2-40B4-BE49-F238E27FC236}">
                <a16:creationId xmlns:a16="http://schemas.microsoft.com/office/drawing/2014/main" xmlns="" id="{139DC09A-7688-4E5B-8200-D0C4D4B1CB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02" b="9090"/>
          <a:stretch/>
        </p:blipFill>
        <p:spPr>
          <a:xfrm>
            <a:off x="474133" y="482600"/>
            <a:ext cx="11243734" cy="5909733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F142682D-D684-4083-B0A9-75FA3AD4744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</p:spPr>
        <p:txBody>
          <a:bodyPr>
            <a:normAutofit/>
          </a:bodyPr>
          <a:lstStyle/>
          <a:p>
            <a:r>
              <a:rPr lang="it-IT" b="1" dirty="0">
                <a:ea typeface="Times New Roman" charset="0"/>
                <a:cs typeface="Times New Roman" charset="0"/>
              </a:rPr>
              <a:t>Considerazioni </a:t>
            </a:r>
            <a:r>
              <a:rPr lang="it-IT" b="1" dirty="0" smtClean="0">
                <a:ea typeface="Times New Roman" charset="0"/>
                <a:cs typeface="Times New Roman" charset="0"/>
              </a:rPr>
              <a:t>conclusive (1)</a:t>
            </a:r>
            <a:endParaRPr lang="it-IT" b="1" dirty="0">
              <a:ea typeface="Times New Roman" charset="0"/>
              <a:cs typeface="Times New Roman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54954" y="1608668"/>
            <a:ext cx="9817846" cy="4732520"/>
          </a:xfrm>
        </p:spPr>
        <p:txBody>
          <a:bodyPr anchor="ctr">
            <a:noAutofit/>
          </a:bodyPr>
          <a:lstStyle/>
          <a:p>
            <a:pPr algn="just"/>
            <a:r>
              <a:rPr lang="it-IT" sz="1700" dirty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Quadro economico, finanziario e patrimoniale </a:t>
            </a:r>
            <a:r>
              <a:rPr lang="it-IT" sz="1700" dirty="0" smtClean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2016 che risulta </a:t>
            </a:r>
            <a:r>
              <a:rPr lang="it-IT" sz="1700" dirty="0" smtClean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appesantito dalle </a:t>
            </a:r>
            <a:r>
              <a:rPr lang="it-IT" sz="1700" dirty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risultanze del lavoro della Commissione </a:t>
            </a:r>
            <a:r>
              <a:rPr lang="it-IT" sz="1700" dirty="0" smtClean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sul </a:t>
            </a:r>
            <a:r>
              <a:rPr lang="it-IT" sz="1700" dirty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versante delle Entrate </a:t>
            </a:r>
            <a:r>
              <a:rPr lang="it-IT" sz="1700" dirty="0" smtClean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e </a:t>
            </a:r>
            <a:r>
              <a:rPr lang="it-IT" sz="1700" dirty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delle Uscite;</a:t>
            </a:r>
          </a:p>
          <a:p>
            <a:pPr algn="just"/>
            <a:r>
              <a:rPr lang="it-IT" sz="1700" dirty="0" smtClean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Urgente il </a:t>
            </a:r>
            <a:r>
              <a:rPr lang="it-IT" sz="1700" dirty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completamento dell’attività di ricognizione straordinaria del </a:t>
            </a:r>
            <a:r>
              <a:rPr lang="it-IT" sz="1700" dirty="0" smtClean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patrimonio, la </a:t>
            </a:r>
            <a:r>
              <a:rPr lang="it-IT" sz="1700" dirty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rideterminazione del suo valore per l’esercizio </a:t>
            </a:r>
            <a:r>
              <a:rPr lang="it-IT" sz="1700" dirty="0" smtClean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2017 e l’individuazione dei beni da dismettere e/o valorizzare;</a:t>
            </a:r>
            <a:endParaRPr lang="it-IT" sz="1700" dirty="0">
              <a:solidFill>
                <a:schemeClr val="bg1"/>
              </a:solidFill>
              <a:latin typeface="+mj-lt"/>
              <a:ea typeface="Times New Roman" charset="0"/>
              <a:cs typeface="Times New Roman" charset="0"/>
            </a:endParaRPr>
          </a:p>
          <a:p>
            <a:pPr algn="just"/>
            <a:r>
              <a:rPr lang="it-IT" sz="1700" dirty="0" smtClean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Gravissime </a:t>
            </a:r>
            <a:r>
              <a:rPr lang="it-IT" sz="1700" dirty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le disfunzioni nel processo di </a:t>
            </a:r>
            <a:r>
              <a:rPr lang="it-IT" sz="1700" dirty="0" smtClean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riscossione e immediata attuazione di azioni migliorative;</a:t>
            </a:r>
            <a:endParaRPr lang="it-IT" sz="1700" dirty="0" smtClean="0">
              <a:solidFill>
                <a:schemeClr val="bg1"/>
              </a:solidFill>
              <a:latin typeface="+mj-lt"/>
              <a:ea typeface="Times New Roman" charset="0"/>
              <a:cs typeface="Times New Roman" charset="0"/>
            </a:endParaRPr>
          </a:p>
          <a:p>
            <a:pPr algn="just"/>
            <a:r>
              <a:rPr lang="it-IT" sz="1700" dirty="0" smtClean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Determinazione degli effetti finanziari dei disavanzi delle partecipate ancora da definire;</a:t>
            </a:r>
            <a:endParaRPr lang="it-IT" sz="1700" dirty="0">
              <a:solidFill>
                <a:schemeClr val="bg1"/>
              </a:solidFill>
              <a:latin typeface="+mj-lt"/>
              <a:ea typeface="Times New Roman" charset="0"/>
              <a:cs typeface="Times New Roman" charset="0"/>
            </a:endParaRPr>
          </a:p>
          <a:p>
            <a:pPr algn="just"/>
            <a:r>
              <a:rPr lang="it-IT" sz="1700" dirty="0" smtClean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Raggiungimento </a:t>
            </a:r>
            <a:r>
              <a:rPr lang="it-IT" sz="1700" dirty="0" smtClean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equilibrio </a:t>
            </a:r>
            <a:r>
              <a:rPr lang="it-IT" sz="1700" dirty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per i documenti finanziari del 2018-2020 risulta complesso e non esente da rilevanti </a:t>
            </a:r>
            <a:r>
              <a:rPr lang="it-IT" sz="1700" dirty="0" smtClean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problemi di non immediata soluzione;</a:t>
            </a:r>
          </a:p>
          <a:p>
            <a:pPr algn="just"/>
            <a:r>
              <a:rPr lang="it-IT" sz="1700" dirty="0" smtClean="0">
                <a:solidFill>
                  <a:schemeClr val="bg1"/>
                </a:solidFill>
                <a:latin typeface="+mj-lt"/>
                <a:cs typeface="Times New Roman" charset="0"/>
              </a:rPr>
              <a:t>Possibili rischi di ulteriore disavanzo non previsto per recente giudizio Sezione Autonomie Corte dei Conti sulla sterilizzazione delle anticipazioni di liquidità (n. 28/2017);</a:t>
            </a:r>
            <a:endParaRPr lang="it-IT" sz="17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398A92-3AB6-DB46-AA73-3811081C620C}" type="slidenum">
              <a:rPr lang="it-IT" smtClean="0"/>
              <a:pPr>
                <a:spcAft>
                  <a:spcPts val="600"/>
                </a:spcAft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6CFB340-32E2-4A21-BAA6-3A501B059C3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42000"/>
                  <a:hueMod val="42000"/>
                  <a:satMod val="124000"/>
                  <a:lumMod val="62000"/>
                </a:schemeClr>
                <a:schemeClr val="dk2">
                  <a:tint val="96000"/>
                  <a:satMod val="13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xmlns="" id="{139DC09A-7688-4E5B-8200-D0C4D4B1CB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02" b="9090"/>
          <a:stretch/>
        </p:blipFill>
        <p:spPr>
          <a:xfrm>
            <a:off x="474133" y="482600"/>
            <a:ext cx="11243734" cy="590973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142682D-D684-4083-B0A9-75FA3AD4744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</p:spPr>
        <p:txBody>
          <a:bodyPr>
            <a:normAutofit/>
          </a:bodyPr>
          <a:lstStyle/>
          <a:p>
            <a:r>
              <a:rPr lang="it-IT" b="1" dirty="0"/>
              <a:t>Considerazioni Conclusive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54954" y="1820333"/>
            <a:ext cx="8825659" cy="4199467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chemeClr val="bg1"/>
                </a:solidFill>
              </a:rPr>
              <a:t>Riapertura negoziato con revisione dei parametri e tetti alla spesa;</a:t>
            </a:r>
          </a:p>
          <a:p>
            <a:r>
              <a:rPr lang="it-IT">
                <a:solidFill>
                  <a:schemeClr val="bg1"/>
                </a:solidFill>
              </a:rPr>
              <a:t>Riparametrazione del contributo al risanamento alla finanza pubblica;</a:t>
            </a:r>
          </a:p>
          <a:p>
            <a:r>
              <a:rPr lang="it-IT">
                <a:solidFill>
                  <a:schemeClr val="bg1"/>
                </a:solidFill>
              </a:rPr>
              <a:t>Revisione della finanza locale e degli oneri liberi consorzi /province;</a:t>
            </a:r>
          </a:p>
          <a:p>
            <a:r>
              <a:rPr lang="it-IT">
                <a:solidFill>
                  <a:schemeClr val="bg1"/>
                </a:solidFill>
              </a:rPr>
              <a:t>Rinegoziazione del debito;</a:t>
            </a:r>
          </a:p>
          <a:p>
            <a:r>
              <a:rPr lang="it-IT">
                <a:solidFill>
                  <a:schemeClr val="bg1"/>
                </a:solidFill>
              </a:rPr>
              <a:t>Nuove Norme di attuazione in materia finanziaria;</a:t>
            </a:r>
          </a:p>
          <a:p>
            <a:r>
              <a:rPr lang="it-IT">
                <a:solidFill>
                  <a:schemeClr val="bg1"/>
                </a:solidFill>
              </a:rPr>
              <a:t>Introduzione norme di attuazione sull’armonizzazione contabile.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398A92-3AB6-DB46-AA73-3811081C620C}" type="slidenum">
              <a:rPr lang="it-IT" smtClean="0"/>
              <a:pPr>
                <a:spcAft>
                  <a:spcPts val="600"/>
                </a:spcAft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53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0D4C852A-CDF4-42CB-A8E1-E8B8655B6B7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>
              <a:duotone>
                <a:schemeClr val="dk2">
                  <a:shade val="42000"/>
                  <a:hueMod val="42000"/>
                  <a:satMod val="124000"/>
                  <a:lumMod val="62000"/>
                </a:schemeClr>
                <a:schemeClr val="dk2">
                  <a:tint val="96000"/>
                  <a:satMod val="13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2" name="Freeform 5">
            <a:extLst>
              <a:ext uri="{FF2B5EF4-FFF2-40B4-BE49-F238E27FC236}">
                <a16:creationId xmlns:a16="http://schemas.microsoft.com/office/drawing/2014/main" xmlns="" id="{19DE0A3A-706B-4AA1-BCB2-839AD15DAA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FE1D3F1A-ACDE-4DAB-9A2C-79A4F06CC54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FFFF"/>
                </a:solidFill>
                <a:ea typeface="Times New Roman" charset="0"/>
                <a:cs typeface="Times New Roman" charset="0"/>
              </a:rPr>
              <a:t>Il quadro di riferimento</a:t>
            </a:r>
          </a:p>
        </p:txBody>
      </p:sp>
      <p:graphicFrame>
        <p:nvGraphicFramePr>
          <p:cNvPr id="6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547989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398A92-3AB6-DB46-AA73-3811081C620C}" type="slidenum">
              <a:rPr lang="it-IT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94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0D4C852A-CDF4-42CB-A8E1-E8B8655B6B7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42000"/>
                  <a:hueMod val="42000"/>
                  <a:satMod val="124000"/>
                  <a:lumMod val="62000"/>
                </a:schemeClr>
                <a:schemeClr val="dk2">
                  <a:tint val="96000"/>
                  <a:satMod val="13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2" name="Freeform 5">
            <a:extLst>
              <a:ext uri="{FF2B5EF4-FFF2-40B4-BE49-F238E27FC236}">
                <a16:creationId xmlns:a16="http://schemas.microsoft.com/office/drawing/2014/main" xmlns="" id="{19DE0A3A-706B-4AA1-BCB2-839AD15DAA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FE1D3F1A-ACDE-4DAB-9A2C-79A4F06CC54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FFFF"/>
                </a:solidFill>
                <a:ea typeface="Times New Roman" charset="0"/>
                <a:cs typeface="Times New Roman" charset="0"/>
              </a:rPr>
              <a:t>I rapporti finanziari Stato-Regione - quadro</a:t>
            </a:r>
          </a:p>
        </p:txBody>
      </p:sp>
      <p:graphicFrame>
        <p:nvGraphicFramePr>
          <p:cNvPr id="6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995943"/>
              </p:ext>
            </p:extLst>
          </p:nvPr>
        </p:nvGraphicFramePr>
        <p:xfrm>
          <a:off x="1286934" y="1753496"/>
          <a:ext cx="9625383" cy="3993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398A92-3AB6-DB46-AA73-3811081C620C}" type="slidenum">
              <a:rPr lang="it-IT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19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0D4C852A-CDF4-42CB-A8E1-E8B8655B6B7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>
              <a:duotone>
                <a:schemeClr val="dk2">
                  <a:shade val="42000"/>
                  <a:hueMod val="42000"/>
                  <a:satMod val="124000"/>
                  <a:lumMod val="62000"/>
                </a:schemeClr>
                <a:schemeClr val="dk2">
                  <a:tint val="96000"/>
                  <a:satMod val="13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6" name="Freeform 5">
            <a:extLst>
              <a:ext uri="{FF2B5EF4-FFF2-40B4-BE49-F238E27FC236}">
                <a16:creationId xmlns="" xmlns:a16="http://schemas.microsoft.com/office/drawing/2014/main" id="{19DE0A3A-706B-4AA1-BCB2-839AD15DAA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FE1D3F1A-ACDE-4DAB-9A2C-79A4F06CC54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4954" y="947920"/>
            <a:ext cx="8761413" cy="7284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altLang="it-IT" sz="2800" b="1" dirty="0" smtClean="0">
                <a:solidFill>
                  <a:srgbClr val="FFFFFF"/>
                </a:solidFill>
                <a:cs typeface="Times New Roman" pitchFamily="18" charset="0"/>
              </a:rPr>
              <a:t>Primo Accordo </a:t>
            </a:r>
            <a:r>
              <a:rPr lang="it-IT" altLang="it-IT" sz="2800" b="1" dirty="0">
                <a:solidFill>
                  <a:srgbClr val="FFFFFF"/>
                </a:solidFill>
                <a:cs typeface="Times New Roman" pitchFamily="18" charset="0"/>
              </a:rPr>
              <a:t>del 9 giugno </a:t>
            </a:r>
            <a:r>
              <a:rPr lang="it-IT" altLang="it-IT" sz="2800" b="1" dirty="0" smtClean="0">
                <a:solidFill>
                  <a:srgbClr val="FFFFFF"/>
                </a:solidFill>
                <a:cs typeface="Times New Roman" pitchFamily="18" charset="0"/>
              </a:rPr>
              <a:t>2014</a:t>
            </a:r>
            <a:endParaRPr lang="it-IT" altLang="it-IT" sz="28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398A92-3AB6-DB46-AA73-3811081C620C}" type="slidenum">
              <a:rPr lang="it-IT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it-IT">
              <a:solidFill>
                <a:srgbClr val="FFFFFF"/>
              </a:solidFill>
            </a:endParaRPr>
          </a:p>
        </p:txBody>
      </p:sp>
      <p:graphicFrame>
        <p:nvGraphicFramePr>
          <p:cNvPr id="7173" name="Rectangle 3"/>
          <p:cNvGraphicFramePr/>
          <p:nvPr>
            <p:extLst>
              <p:ext uri="{D42A27DB-BD31-4B8C-83A1-F6EECF244321}">
                <p14:modId xmlns:p14="http://schemas.microsoft.com/office/powerpoint/2010/main" val="711020477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482222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0D4C852A-CDF4-42CB-A8E1-E8B8655B6B7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42000"/>
                  <a:hueMod val="42000"/>
                  <a:satMod val="124000"/>
                  <a:lumMod val="62000"/>
                </a:schemeClr>
                <a:schemeClr val="dk2">
                  <a:tint val="96000"/>
                  <a:satMod val="13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6" name="Freeform 5">
            <a:extLst>
              <a:ext uri="{FF2B5EF4-FFF2-40B4-BE49-F238E27FC236}">
                <a16:creationId xmlns="" xmlns:a16="http://schemas.microsoft.com/office/drawing/2014/main" id="{19DE0A3A-706B-4AA1-BCB2-839AD15DAA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FE1D3F1A-ACDE-4DAB-9A2C-79A4F06CC54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4954" y="947920"/>
            <a:ext cx="8761413" cy="7284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altLang="it-IT" sz="2800" b="1" dirty="0" smtClean="0">
                <a:solidFill>
                  <a:srgbClr val="FFFFFF"/>
                </a:solidFill>
                <a:cs typeface="Times New Roman" pitchFamily="18" charset="0"/>
              </a:rPr>
              <a:t>Secondo Accordo </a:t>
            </a:r>
            <a:r>
              <a:rPr lang="it-IT" altLang="it-IT" sz="2800" b="1" dirty="0">
                <a:solidFill>
                  <a:srgbClr val="FFFFFF"/>
                </a:solidFill>
                <a:cs typeface="Times New Roman" pitchFamily="18" charset="0"/>
              </a:rPr>
              <a:t>del 20 giugno </a:t>
            </a:r>
            <a:r>
              <a:rPr lang="it-IT" altLang="it-IT" sz="2800" b="1" dirty="0" smtClean="0">
                <a:solidFill>
                  <a:srgbClr val="FFFFFF"/>
                </a:solidFill>
                <a:cs typeface="Times New Roman" pitchFamily="18" charset="0"/>
              </a:rPr>
              <a:t>2016</a:t>
            </a:r>
            <a:endParaRPr lang="it-IT" altLang="it-IT" sz="28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398A92-3AB6-DB46-AA73-3811081C620C}" type="slidenum">
              <a:rPr lang="it-IT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it-IT">
              <a:solidFill>
                <a:srgbClr val="FFFFFF"/>
              </a:solidFill>
            </a:endParaRPr>
          </a:p>
        </p:txBody>
      </p:sp>
      <p:graphicFrame>
        <p:nvGraphicFramePr>
          <p:cNvPr id="9221" name="Rectangle 3"/>
          <p:cNvGraphicFramePr/>
          <p:nvPr>
            <p:extLst>
              <p:ext uri="{D42A27DB-BD31-4B8C-83A1-F6EECF244321}">
                <p14:modId xmlns:p14="http://schemas.microsoft.com/office/powerpoint/2010/main" val="2765899019"/>
              </p:ext>
            </p:extLst>
          </p:nvPr>
        </p:nvGraphicFramePr>
        <p:xfrm>
          <a:off x="1286934" y="1648917"/>
          <a:ext cx="9625383" cy="43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505610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0D4C852A-CDF4-42CB-A8E1-E8B8655B6B7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42000"/>
                  <a:hueMod val="42000"/>
                  <a:satMod val="124000"/>
                  <a:lumMod val="62000"/>
                </a:schemeClr>
                <a:schemeClr val="dk2">
                  <a:tint val="96000"/>
                  <a:satMod val="13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6" name="Freeform 5">
            <a:extLst>
              <a:ext uri="{FF2B5EF4-FFF2-40B4-BE49-F238E27FC236}">
                <a16:creationId xmlns="" xmlns:a16="http://schemas.microsoft.com/office/drawing/2014/main" id="{19DE0A3A-706B-4AA1-BCB2-839AD15DAA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FE1D3F1A-ACDE-4DAB-9A2C-79A4F06CC54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4954" y="947920"/>
            <a:ext cx="8761413" cy="7284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altLang="it-IT" sz="2800" b="1" dirty="0" smtClean="0">
                <a:solidFill>
                  <a:srgbClr val="FFFFFF"/>
                </a:solidFill>
                <a:cs typeface="Times New Roman" pitchFamily="18" charset="0"/>
              </a:rPr>
              <a:t>Secondo Accordo </a:t>
            </a:r>
            <a:r>
              <a:rPr lang="it-IT" altLang="it-IT" sz="2800" b="1" dirty="0">
                <a:solidFill>
                  <a:srgbClr val="FFFFFF"/>
                </a:solidFill>
                <a:cs typeface="Times New Roman" pitchFamily="18" charset="0"/>
              </a:rPr>
              <a:t>del 20 giugno </a:t>
            </a:r>
            <a:r>
              <a:rPr lang="it-IT" altLang="it-IT" sz="2800" b="1" dirty="0" smtClean="0">
                <a:solidFill>
                  <a:srgbClr val="FFFFFF"/>
                </a:solidFill>
                <a:cs typeface="Times New Roman" pitchFamily="18" charset="0"/>
              </a:rPr>
              <a:t>2016</a:t>
            </a:r>
            <a:endParaRPr lang="it-IT" altLang="it-IT" sz="28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398A92-3AB6-DB46-AA73-3811081C620C}" type="slidenum">
              <a:rPr lang="it-IT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it-IT">
              <a:solidFill>
                <a:srgbClr val="FFFFFF"/>
              </a:solidFill>
            </a:endParaRPr>
          </a:p>
        </p:txBody>
      </p:sp>
      <p:graphicFrame>
        <p:nvGraphicFramePr>
          <p:cNvPr id="10245" name="Rectangle 3"/>
          <p:cNvGraphicFramePr/>
          <p:nvPr>
            <p:extLst>
              <p:ext uri="{D42A27DB-BD31-4B8C-83A1-F6EECF244321}">
                <p14:modId xmlns:p14="http://schemas.microsoft.com/office/powerpoint/2010/main" val="3609804779"/>
              </p:ext>
            </p:extLst>
          </p:nvPr>
        </p:nvGraphicFramePr>
        <p:xfrm>
          <a:off x="1286934" y="1839558"/>
          <a:ext cx="9625383" cy="390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2854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0D4C852A-CDF4-42CB-A8E1-E8B8655B6B7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42000"/>
                  <a:hueMod val="42000"/>
                  <a:satMod val="124000"/>
                  <a:lumMod val="62000"/>
                </a:schemeClr>
                <a:schemeClr val="dk2">
                  <a:tint val="96000"/>
                  <a:satMod val="13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6" name="Freeform 5">
            <a:extLst>
              <a:ext uri="{FF2B5EF4-FFF2-40B4-BE49-F238E27FC236}">
                <a16:creationId xmlns="" xmlns:a16="http://schemas.microsoft.com/office/drawing/2014/main" id="{19DE0A3A-706B-4AA1-BCB2-839AD15DAA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FE1D3F1A-ACDE-4DAB-9A2C-79A4F06CC54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4954" y="947920"/>
            <a:ext cx="8761413" cy="7284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altLang="it-IT" sz="2800" b="1" dirty="0" smtClean="0">
                <a:solidFill>
                  <a:srgbClr val="FFFFFF"/>
                </a:solidFill>
                <a:cs typeface="Times New Roman" pitchFamily="18" charset="0"/>
              </a:rPr>
              <a:t>Terzo Accordo </a:t>
            </a:r>
            <a:r>
              <a:rPr lang="it-IT" altLang="it-IT" sz="2800" b="1" dirty="0">
                <a:solidFill>
                  <a:srgbClr val="FFFFFF"/>
                </a:solidFill>
                <a:cs typeface="Times New Roman" pitchFamily="18" charset="0"/>
              </a:rPr>
              <a:t>del 12 luglio </a:t>
            </a:r>
            <a:r>
              <a:rPr lang="it-IT" altLang="it-IT" sz="2800" b="1" dirty="0" smtClean="0">
                <a:solidFill>
                  <a:srgbClr val="FFFFFF"/>
                </a:solidFill>
                <a:cs typeface="Times New Roman" pitchFamily="18" charset="0"/>
              </a:rPr>
              <a:t>2017</a:t>
            </a:r>
            <a:endParaRPr lang="it-IT" altLang="it-IT" sz="28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398A92-3AB6-DB46-AA73-3811081C620C}" type="slidenum">
              <a:rPr lang="it-IT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it-IT">
              <a:solidFill>
                <a:srgbClr val="FFFFFF"/>
              </a:solidFill>
            </a:endParaRPr>
          </a:p>
        </p:txBody>
      </p:sp>
      <p:graphicFrame>
        <p:nvGraphicFramePr>
          <p:cNvPr id="13317" name="Rectangle 3"/>
          <p:cNvGraphicFramePr/>
          <p:nvPr>
            <p:extLst>
              <p:ext uri="{D42A27DB-BD31-4B8C-83A1-F6EECF244321}">
                <p14:modId xmlns:p14="http://schemas.microsoft.com/office/powerpoint/2010/main" val="1671451784"/>
              </p:ext>
            </p:extLst>
          </p:nvPr>
        </p:nvGraphicFramePr>
        <p:xfrm>
          <a:off x="1286934" y="1818042"/>
          <a:ext cx="9625383" cy="3928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5173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0D4C852A-CDF4-42CB-A8E1-E8B8655B6B7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42000"/>
                  <a:hueMod val="42000"/>
                  <a:satMod val="124000"/>
                  <a:lumMod val="62000"/>
                </a:schemeClr>
                <a:schemeClr val="dk2">
                  <a:tint val="96000"/>
                  <a:satMod val="13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2" name="Freeform 5">
            <a:extLst>
              <a:ext uri="{FF2B5EF4-FFF2-40B4-BE49-F238E27FC236}">
                <a16:creationId xmlns:a16="http://schemas.microsoft.com/office/drawing/2014/main" xmlns="" id="{19DE0A3A-706B-4AA1-BCB2-839AD15DAA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FE1D3F1A-ACDE-4DAB-9A2C-79A4F06CC54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</p:spPr>
        <p:txBody>
          <a:bodyPr>
            <a:normAutofit/>
          </a:bodyPr>
          <a:lstStyle/>
          <a:p>
            <a:r>
              <a:rPr lang="it-IT" sz="3000" b="1" dirty="0">
                <a:solidFill>
                  <a:srgbClr val="FFFFFF"/>
                </a:solidFill>
                <a:ea typeface="Times New Roman" charset="0"/>
                <a:cs typeface="Times New Roman" pitchFamily="18" charset="0"/>
              </a:rPr>
              <a:t>I rapporti finanziari Stato-Regione </a:t>
            </a:r>
            <a:r>
              <a:rPr lang="mr-IN" sz="3000" b="1" dirty="0">
                <a:solidFill>
                  <a:srgbClr val="FFFFFF"/>
                </a:solidFill>
                <a:ea typeface="Times New Roman" charset="0"/>
                <a:cs typeface="Times New Roman" charset="0"/>
              </a:rPr>
              <a:t>–</a:t>
            </a:r>
            <a:r>
              <a:rPr lang="it-IT" sz="3000" b="1" dirty="0">
                <a:solidFill>
                  <a:srgbClr val="FFFFFF"/>
                </a:solidFill>
                <a:ea typeface="Times New Roman" charset="0"/>
                <a:cs typeface="Times New Roman" pitchFamily="18" charset="0"/>
              </a:rPr>
              <a:t> interventi</a:t>
            </a:r>
          </a:p>
        </p:txBody>
      </p:sp>
      <p:graphicFrame>
        <p:nvGraphicFramePr>
          <p:cNvPr id="6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86115"/>
              </p:ext>
            </p:extLst>
          </p:nvPr>
        </p:nvGraphicFramePr>
        <p:xfrm>
          <a:off x="1286934" y="1764254"/>
          <a:ext cx="9625383" cy="3982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398A92-3AB6-DB46-AA73-3811081C620C}" type="slidenum">
              <a:rPr lang="it-IT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934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CA844043-2B05-4A69-98C6-CF0F269466C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42000"/>
                  <a:hueMod val="42000"/>
                  <a:satMod val="124000"/>
                  <a:lumMod val="62000"/>
                </a:schemeClr>
                <a:schemeClr val="dk2">
                  <a:tint val="96000"/>
                  <a:satMod val="13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6C2AD7F1-D41F-4DC2-8C0D-28429DF703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Oval 52">
            <a:extLst>
              <a:ext uri="{FF2B5EF4-FFF2-40B4-BE49-F238E27FC236}">
                <a16:creationId xmlns:a16="http://schemas.microsoft.com/office/drawing/2014/main" xmlns="" id="{5D1E228D-CA9E-41E4-87C8-21C841EAD55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45B15905-1588-4FAB-9558-04F1B218697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xmlns="" id="{45F3D31F-26BB-46A1-A3D3-A758FF02AFE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59" name="Freeform 5">
            <a:extLst>
              <a:ext uri="{FF2B5EF4-FFF2-40B4-BE49-F238E27FC236}">
                <a16:creationId xmlns:a16="http://schemas.microsoft.com/office/drawing/2014/main" xmlns="" id="{C72FA550-997B-4EFC-9E96-6937BDAE2C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61" name="Freeform 5">
            <a:extLst>
              <a:ext uri="{FF2B5EF4-FFF2-40B4-BE49-F238E27FC236}">
                <a16:creationId xmlns:a16="http://schemas.microsoft.com/office/drawing/2014/main" xmlns="" id="{A41FDE27-F763-46C3-B111-19C1535BF43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F417D79A-45EF-4C57-ABEB-04910F333A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EBEBEB"/>
                </a:solidFill>
                <a:ea typeface="Times New Roman" charset="0"/>
                <a:cs typeface="Times New Roman" charset="0"/>
              </a:rPr>
              <a:t>Le Entrate </a:t>
            </a:r>
            <a:r>
              <a:rPr lang="mr-IN" b="1" dirty="0">
                <a:solidFill>
                  <a:srgbClr val="EBEBEB"/>
                </a:solidFill>
                <a:ea typeface="Times New Roman" charset="0"/>
                <a:cs typeface="Times New Roman" charset="0"/>
              </a:rPr>
              <a:t>–</a:t>
            </a:r>
            <a:r>
              <a:rPr lang="it-IT" b="1" dirty="0">
                <a:solidFill>
                  <a:srgbClr val="EBEBEB"/>
                </a:solidFill>
                <a:ea typeface="Times New Roman" charset="0"/>
                <a:cs typeface="Times New Roman" charset="0"/>
              </a:rPr>
              <a:t> quadro al 30 novembre 2017</a:t>
            </a:r>
          </a:p>
        </p:txBody>
      </p:sp>
      <p:graphicFrame>
        <p:nvGraphicFramePr>
          <p:cNvPr id="6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878335"/>
              </p:ext>
            </p:extLst>
          </p:nvPr>
        </p:nvGraphicFramePr>
        <p:xfrm>
          <a:off x="5194300" y="1463993"/>
          <a:ext cx="6391275" cy="4991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398A92-3AB6-DB46-AA73-3811081C620C}" type="slidenum">
              <a:rPr lang="it-IT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08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riunioni ione">
  <a:themeElements>
    <a:clrScheme name="Sala riunioni ione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Sala riunioni ione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riunioni 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1483</TotalTime>
  <Words>1589</Words>
  <Application>Microsoft Macintosh PowerPoint</Application>
  <PresentationFormat>Widescreen</PresentationFormat>
  <Paragraphs>105</Paragraphs>
  <Slides>16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Calibri</vt:lpstr>
      <vt:lpstr>Century Gothic</vt:lpstr>
      <vt:lpstr>Times New Roman</vt:lpstr>
      <vt:lpstr>Wingdings 3</vt:lpstr>
      <vt:lpstr>Arial</vt:lpstr>
      <vt:lpstr>Sala riunioni ione</vt:lpstr>
      <vt:lpstr>Ricognizione dei conti della Regione Siciliana al 30 novembre 2017  </vt:lpstr>
      <vt:lpstr>Il quadro di riferimento</vt:lpstr>
      <vt:lpstr>I rapporti finanziari Stato-Regione - quadro</vt:lpstr>
      <vt:lpstr>Primo Accordo del 9 giugno 2014</vt:lpstr>
      <vt:lpstr>Secondo Accordo del 20 giugno 2016</vt:lpstr>
      <vt:lpstr>Secondo Accordo del 20 giugno 2016</vt:lpstr>
      <vt:lpstr>Terzo Accordo del 12 luglio 2017</vt:lpstr>
      <vt:lpstr>I rapporti finanziari Stato-Regione – interventi</vt:lpstr>
      <vt:lpstr>Le Entrate – quadro al 30 novembre 2017</vt:lpstr>
      <vt:lpstr>Le Entrate - interventi</vt:lpstr>
      <vt:lpstr>Le spese – quadro al 30 novembre 2017</vt:lpstr>
      <vt:lpstr>Le spese – interventi (1)</vt:lpstr>
      <vt:lpstr>Le spese – interventi (2)</vt:lpstr>
      <vt:lpstr>Presentazione di PowerPoint</vt:lpstr>
      <vt:lpstr>Considerazioni conclusive (1)</vt:lpstr>
      <vt:lpstr>Considerazioni Conclusive (2)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prima ricognizione dei conti della Regione Siciliana  </dc:title>
  <dc:creator>Carlo Amenta</dc:creator>
  <cp:lastModifiedBy>U328899</cp:lastModifiedBy>
  <cp:revision>68</cp:revision>
  <cp:lastPrinted>2018-01-04T15:24:07Z</cp:lastPrinted>
  <dcterms:created xsi:type="dcterms:W3CDTF">2018-01-03T17:02:37Z</dcterms:created>
  <dcterms:modified xsi:type="dcterms:W3CDTF">2018-01-05T09:28:14Z</dcterms:modified>
</cp:coreProperties>
</file>